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62" r:id="rId3"/>
    <p:sldId id="263" r:id="rId4"/>
    <p:sldId id="264" r:id="rId5"/>
    <p:sldId id="256" r:id="rId6"/>
    <p:sldId id="268" r:id="rId7"/>
    <p:sldId id="257" r:id="rId8"/>
    <p:sldId id="258" r:id="rId9"/>
    <p:sldId id="259" r:id="rId10"/>
    <p:sldId id="260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B54786A-34F5-4B99-81E2-C702165D12C6}" type="datetimeFigureOut">
              <a:rPr lang="fr-FR" smtClean="0"/>
              <a:t>05/03/2015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Connecteur droit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Connecteur droit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cteur droit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Connecteur droit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lips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lips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lips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lips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lips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5F54D3F2-EEB0-4A73-BF7F-7672D4763600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B54786A-34F5-4B99-81E2-C702165D12C6}" type="datetimeFigureOut">
              <a:rPr lang="fr-FR" smtClean="0"/>
              <a:t>05/03/2015</a:t>
            </a:fld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F54D3F2-EEB0-4A73-BF7F-7672D4763600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6B54786A-34F5-4B99-81E2-C702165D12C6}" type="datetimeFigureOut">
              <a:rPr lang="fr-FR" smtClean="0"/>
              <a:t>05/03/2015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fr-FR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Connecteur droit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cteur droit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Connecteur droit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lipse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lipse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lipse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lipse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lipse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Connecteur droit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5F54D3F2-EEB0-4A73-BF7F-7672D4763600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4786A-34F5-4B99-81E2-C702165D12C6}" type="datetimeFigureOut">
              <a:rPr lang="fr-FR" smtClean="0"/>
              <a:t>05/03/2015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4D3F2-EEB0-4A73-BF7F-7672D4763600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4786A-34F5-4B99-81E2-C702165D12C6}" type="datetimeFigureOut">
              <a:rPr lang="fr-FR" smtClean="0"/>
              <a:t>05/03/2015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4D3F2-EEB0-4A73-BF7F-7672D4763600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B54786A-34F5-4B99-81E2-C702165D12C6}" type="datetimeFigureOut">
              <a:rPr lang="fr-FR" smtClean="0"/>
              <a:t>05/03/2015</a:t>
            </a:fld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F54D3F2-EEB0-4A73-BF7F-7672D4763600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4786A-34F5-4B99-81E2-C702165D12C6}" type="datetimeFigureOut">
              <a:rPr lang="fr-FR" smtClean="0"/>
              <a:t>05/03/2015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4D3F2-EEB0-4A73-BF7F-7672D476360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Espace réservé du contenu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1" name="Espace réservé de la date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B54786A-34F5-4B99-81E2-C702165D12C6}" type="datetimeFigureOut">
              <a:rPr lang="fr-FR" smtClean="0"/>
              <a:t>05/03/2015</a:t>
            </a:fld>
            <a:endParaRPr lang="fr-FR"/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F54D3F2-EEB0-4A73-BF7F-7672D4763600}" type="slidenum">
              <a:rPr lang="fr-FR" smtClean="0"/>
              <a:t>‹N°›</a:t>
            </a:fld>
            <a:endParaRPr lang="fr-FR"/>
          </a:p>
        </p:txBody>
      </p:sp>
      <p:sp>
        <p:nvSpPr>
          <p:cNvPr id="23" name="Espace réservé du pied de page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lipse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necteur droit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Connecteur droit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necteur droit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B54786A-34F5-4B99-81E2-C702165D12C6}" type="datetimeFigureOut">
              <a:rPr lang="fr-FR" smtClean="0"/>
              <a:t>05/03/2015</a:t>
            </a:fld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F54D3F2-EEB0-4A73-BF7F-7672D4763600}" type="slidenum">
              <a:rPr lang="fr-FR" smtClean="0"/>
              <a:t>‹N°›</a:t>
            </a:fld>
            <a:endParaRPr lang="fr-FR"/>
          </a:p>
        </p:txBody>
      </p:sp>
      <p:sp>
        <p:nvSpPr>
          <p:cNvPr id="21" name="Espace réservé du pied de page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4786A-34F5-4B99-81E2-C702165D12C6}" type="datetimeFigureOut">
              <a:rPr lang="fr-FR" smtClean="0"/>
              <a:t>05/03/2015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4D3F2-EEB0-4A73-BF7F-7672D476360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4786A-34F5-4B99-81E2-C702165D12C6}" type="datetimeFigureOut">
              <a:rPr lang="fr-FR" smtClean="0"/>
              <a:t>05/03/2015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4D3F2-EEB0-4A73-BF7F-7672D476360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necteur droit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B54786A-34F5-4B99-81E2-C702165D12C6}" type="datetimeFigureOut">
              <a:rPr lang="fr-FR" smtClean="0"/>
              <a:t>05/03/2015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lipse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F54D3F2-EEB0-4A73-BF7F-7672D4763600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467600" cy="1143000"/>
          </a:xfrm>
        </p:spPr>
        <p:txBody>
          <a:bodyPr>
            <a:normAutofit/>
          </a:bodyPr>
          <a:lstStyle/>
          <a:p>
            <a:r>
              <a:rPr lang="fr-FR" sz="6600" b="1" dirty="0" smtClean="0">
                <a:solidFill>
                  <a:schemeClr val="accent2">
                    <a:lumMod val="50000"/>
                  </a:schemeClr>
                </a:solidFill>
              </a:rPr>
              <a:t>El Mercosur</a:t>
            </a:r>
            <a:endParaRPr lang="fr-FR" sz="6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95785"/>
            <a:ext cx="7467600" cy="4482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6955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23528" y="476672"/>
            <a:ext cx="8280920" cy="5904656"/>
          </a:xfrm>
        </p:spPr>
        <p:txBody>
          <a:bodyPr>
            <a:normAutofit/>
          </a:bodyPr>
          <a:lstStyle/>
          <a:p>
            <a:endParaRPr lang="es-ES" dirty="0" smtClean="0"/>
          </a:p>
          <a:p>
            <a:endParaRPr lang="es-ES" dirty="0"/>
          </a:p>
          <a:p>
            <a:r>
              <a:rPr lang="es-ES" sz="3200" dirty="0" smtClean="0"/>
              <a:t>Cuales </a:t>
            </a:r>
            <a:r>
              <a:rPr lang="es-ES" sz="3200" dirty="0"/>
              <a:t>son los diferentes aspectos de esta comunidad económica regional </a:t>
            </a:r>
            <a:r>
              <a:rPr lang="es-ES" sz="3200" dirty="0" smtClean="0"/>
              <a:t>?</a:t>
            </a:r>
          </a:p>
          <a:p>
            <a:pPr marL="0" indent="0">
              <a:buNone/>
            </a:pPr>
            <a:r>
              <a:rPr lang="es-ES" sz="3200" dirty="0" smtClean="0"/>
              <a:t> </a:t>
            </a:r>
          </a:p>
          <a:p>
            <a:r>
              <a:rPr lang="es-ES" sz="3200" dirty="0"/>
              <a:t>¿Como ha llegado </a:t>
            </a:r>
            <a:r>
              <a:rPr lang="es-ES" sz="3200" dirty="0" err="1"/>
              <a:t>america</a:t>
            </a:r>
            <a:r>
              <a:rPr lang="es-ES" sz="3200" dirty="0"/>
              <a:t> para desarrollar las </a:t>
            </a:r>
            <a:r>
              <a:rPr lang="es-ES" sz="3200" dirty="0" err="1"/>
              <a:t>areas</a:t>
            </a:r>
            <a:r>
              <a:rPr lang="es-ES" sz="3200" dirty="0"/>
              <a:t> de libre cambio</a:t>
            </a:r>
            <a:r>
              <a:rPr lang="es-ES" sz="3200" dirty="0" smtClean="0"/>
              <a:t>¿</a:t>
            </a:r>
          </a:p>
          <a:p>
            <a:pPr marL="0" indent="0">
              <a:buNone/>
            </a:pPr>
            <a:endParaRPr lang="es-ES" sz="3200" dirty="0" smtClean="0"/>
          </a:p>
          <a:p>
            <a:r>
              <a:rPr lang="es-ES" sz="3200" dirty="0"/>
              <a:t>¿ cuáles son las perspectivas del MERCOSUR por el futuro y las debilidades que se quedan ¿</a:t>
            </a:r>
            <a:endParaRPr lang="fr-FR" sz="32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059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23528" y="260648"/>
            <a:ext cx="7601272" cy="6213304"/>
          </a:xfrm>
        </p:spPr>
        <p:txBody>
          <a:bodyPr>
            <a:noAutofit/>
          </a:bodyPr>
          <a:lstStyle/>
          <a:p>
            <a:r>
              <a:rPr lang="es-ES" sz="3200" dirty="0"/>
              <a:t>Mercado común trasciende a una unión aduanera al permitir el libre movimiento del trabajo y del capital entre las naciones miembros</a:t>
            </a:r>
            <a:r>
              <a:rPr lang="es-ES" sz="3200" dirty="0" smtClean="0"/>
              <a:t>.</a:t>
            </a:r>
          </a:p>
          <a:p>
            <a:pPr marL="0" indent="0">
              <a:buNone/>
            </a:pPr>
            <a:endParaRPr lang="es-ES" sz="3200" dirty="0" smtClean="0"/>
          </a:p>
          <a:p>
            <a:pPr marL="0" indent="0">
              <a:buNone/>
            </a:pPr>
            <a:endParaRPr lang="es-ES" sz="3200" dirty="0"/>
          </a:p>
          <a:p>
            <a:r>
              <a:rPr lang="es-ES" sz="3200" dirty="0"/>
              <a:t>promover el libre intercambio y movimiento de bienes, personas y capital entre los países que lo integran y avanza a una mayor integración política y cultura 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2039284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i="1" u="sng" dirty="0" smtClean="0"/>
              <a:t>I </a:t>
            </a:r>
            <a:r>
              <a:rPr lang="es-AR" b="1" i="1" u="sng" dirty="0"/>
              <a:t>Antecedentes del </a:t>
            </a:r>
            <a:r>
              <a:rPr lang="es-AR" b="1" i="1" u="sng" dirty="0" err="1"/>
              <a:t>MercoSur</a:t>
            </a:r>
            <a:r>
              <a:rPr lang="es-AR" b="1" i="1" u="sng" dirty="0"/>
              <a:t> </a:t>
            </a:r>
            <a:r>
              <a:rPr lang="fr-FR" b="1" i="1" dirty="0"/>
              <a:t/>
            </a:r>
            <a:br>
              <a:rPr lang="fr-FR" b="1" i="1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err="1" smtClean="0">
                <a:solidFill>
                  <a:schemeClr val="accent3">
                    <a:lumMod val="75000"/>
                  </a:schemeClr>
                </a:solidFill>
              </a:rPr>
              <a:t>Anos</a:t>
            </a:r>
            <a:r>
              <a:rPr lang="fr-FR" dirty="0" smtClean="0">
                <a:solidFill>
                  <a:schemeClr val="accent3">
                    <a:lumMod val="75000"/>
                  </a:schemeClr>
                </a:solidFill>
              </a:rPr>
              <a:t> 70 : </a:t>
            </a:r>
          </a:p>
          <a:p>
            <a:r>
              <a:rPr lang="fr-FR" dirty="0" smtClean="0"/>
              <a:t> </a:t>
            </a:r>
            <a:r>
              <a:rPr lang="fr-FR" dirty="0" err="1" smtClean="0">
                <a:solidFill>
                  <a:schemeClr val="accent3">
                    <a:lumMod val="75000"/>
                  </a:schemeClr>
                </a:solidFill>
              </a:rPr>
              <a:t>Europea</a:t>
            </a:r>
            <a:r>
              <a:rPr lang="fr-FR" dirty="0" smtClean="0"/>
              <a:t> </a:t>
            </a:r>
            <a:r>
              <a:rPr lang="fr-FR" dirty="0" err="1" smtClean="0"/>
              <a:t>liderada</a:t>
            </a:r>
            <a:r>
              <a:rPr lang="fr-FR" dirty="0" smtClean="0"/>
              <a:t> </a:t>
            </a:r>
            <a:r>
              <a:rPr lang="fr-FR" dirty="0" err="1" smtClean="0"/>
              <a:t>por</a:t>
            </a:r>
            <a:r>
              <a:rPr lang="fr-FR" dirty="0" smtClean="0"/>
              <a:t> la </a:t>
            </a:r>
            <a:r>
              <a:rPr lang="fr-FR" dirty="0" err="1" smtClean="0"/>
              <a:t>alianza</a:t>
            </a:r>
            <a:r>
              <a:rPr lang="fr-FR" dirty="0" smtClean="0"/>
              <a:t> franco</a:t>
            </a:r>
          </a:p>
          <a:p>
            <a:r>
              <a:rPr lang="fr-FR" dirty="0" smtClean="0"/>
              <a:t> </a:t>
            </a:r>
            <a:r>
              <a:rPr lang="fr-FR" dirty="0" err="1" smtClean="0">
                <a:solidFill>
                  <a:schemeClr val="accent3">
                    <a:lumMod val="75000"/>
                  </a:schemeClr>
                </a:solidFill>
              </a:rPr>
              <a:t>Alemania</a:t>
            </a:r>
            <a:r>
              <a:rPr lang="fr-FR" dirty="0" smtClean="0"/>
              <a:t>  </a:t>
            </a:r>
            <a:r>
              <a:rPr lang="fr-FR" dirty="0" err="1" smtClean="0"/>
              <a:t>proceso</a:t>
            </a:r>
            <a:r>
              <a:rPr lang="fr-FR" dirty="0" smtClean="0"/>
              <a:t> </a:t>
            </a:r>
            <a:r>
              <a:rPr lang="fr-FR" dirty="0" err="1" smtClean="0"/>
              <a:t>comunotario</a:t>
            </a:r>
            <a:endParaRPr lang="fr-FR" dirty="0" smtClean="0"/>
          </a:p>
          <a:p>
            <a:r>
              <a:rPr lang="fr-FR" dirty="0" smtClean="0"/>
              <a:t>  </a:t>
            </a:r>
            <a:r>
              <a:rPr lang="fr-FR" dirty="0" err="1" smtClean="0">
                <a:solidFill>
                  <a:schemeClr val="accent3">
                    <a:lumMod val="75000"/>
                  </a:schemeClr>
                </a:solidFill>
              </a:rPr>
              <a:t>America</a:t>
            </a:r>
            <a:r>
              <a:rPr lang="fr-FR" dirty="0" smtClean="0">
                <a:solidFill>
                  <a:schemeClr val="accent3">
                    <a:lumMod val="75000"/>
                  </a:schemeClr>
                </a:solidFill>
              </a:rPr>
              <a:t> Latina </a:t>
            </a:r>
            <a:r>
              <a:rPr lang="fr-FR" dirty="0" smtClean="0"/>
              <a:t> </a:t>
            </a:r>
            <a:r>
              <a:rPr lang="fr-FR" dirty="0" err="1" smtClean="0"/>
              <a:t>proceso</a:t>
            </a:r>
            <a:r>
              <a:rPr lang="fr-FR" dirty="0" smtClean="0"/>
              <a:t> de </a:t>
            </a:r>
            <a:r>
              <a:rPr lang="fr-FR" dirty="0" err="1" smtClean="0"/>
              <a:t>intégracion</a:t>
            </a:r>
            <a:endParaRPr lang="fr-FR" dirty="0"/>
          </a:p>
          <a:p>
            <a:endParaRPr lang="fr-FR" dirty="0" smtClean="0"/>
          </a:p>
          <a:p>
            <a:r>
              <a:rPr lang="fr-FR" dirty="0" smtClean="0"/>
              <a:t>CEPAL : </a:t>
            </a:r>
            <a:r>
              <a:rPr lang="fr-FR" dirty="0" smtClean="0">
                <a:solidFill>
                  <a:schemeClr val="accent3">
                    <a:lumMod val="75000"/>
                  </a:schemeClr>
                </a:solidFill>
              </a:rPr>
              <a:t>1950 </a:t>
            </a:r>
            <a:r>
              <a:rPr lang="es-ES_tradnl" dirty="0"/>
              <a:t>comisión económica para </a:t>
            </a:r>
            <a:r>
              <a:rPr lang="es-ES_tradnl" dirty="0" err="1"/>
              <a:t>america</a:t>
            </a:r>
            <a:r>
              <a:rPr lang="es-ES_tradnl" dirty="0"/>
              <a:t> latina</a:t>
            </a:r>
            <a:endParaRPr lang="fr-FR" dirty="0" smtClean="0"/>
          </a:p>
          <a:p>
            <a:r>
              <a:rPr lang="fr-FR" dirty="0" smtClean="0"/>
              <a:t>ALALC :</a:t>
            </a:r>
            <a:r>
              <a:rPr lang="fr-FR" dirty="0" smtClean="0">
                <a:solidFill>
                  <a:schemeClr val="accent3">
                    <a:lumMod val="75000"/>
                  </a:schemeClr>
                </a:solidFill>
              </a:rPr>
              <a:t>1960 </a:t>
            </a:r>
            <a:r>
              <a:rPr lang="es-ES_tradnl" dirty="0"/>
              <a:t>Asociación Latinoamericana de Libre </a:t>
            </a:r>
            <a:r>
              <a:rPr lang="es-ES_tradnl" dirty="0" smtClean="0"/>
              <a:t>Comercio </a:t>
            </a:r>
          </a:p>
          <a:p>
            <a:r>
              <a:rPr lang="es-ES_tradnl" dirty="0" smtClean="0"/>
              <a:t>ALADI : </a:t>
            </a:r>
            <a:r>
              <a:rPr lang="es-ES_tradnl" dirty="0">
                <a:solidFill>
                  <a:schemeClr val="accent3">
                    <a:lumMod val="75000"/>
                  </a:schemeClr>
                </a:solidFill>
              </a:rPr>
              <a:t>1980</a:t>
            </a:r>
            <a:r>
              <a:rPr lang="es-ES_tradnl" dirty="0"/>
              <a:t> </a:t>
            </a:r>
            <a:r>
              <a:rPr lang="es-ES_tradnl" dirty="0" smtClean="0"/>
              <a:t>asociación </a:t>
            </a:r>
            <a:r>
              <a:rPr lang="es-ES_tradnl" dirty="0"/>
              <a:t>latinoamericana de </a:t>
            </a:r>
            <a:r>
              <a:rPr lang="es-ES_tradnl" dirty="0" smtClean="0"/>
              <a:t>integración </a:t>
            </a:r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54041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98653"/>
            <a:ext cx="7772400" cy="1470025"/>
          </a:xfrm>
        </p:spPr>
        <p:txBody>
          <a:bodyPr>
            <a:normAutofit/>
          </a:bodyPr>
          <a:lstStyle/>
          <a:p>
            <a:r>
              <a:rPr lang="es-AR" b="1" u="sng" dirty="0"/>
              <a:t>II) El MERCOSUR, una apertura económica sobre el mundo 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0" y="1484784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200" b="1" dirty="0" smtClean="0"/>
              <a:t>MERCOSUR(=</a:t>
            </a:r>
            <a:r>
              <a:rPr lang="es-AR" sz="2200" b="1" i="1" dirty="0"/>
              <a:t>Mercado Común del </a:t>
            </a:r>
            <a:r>
              <a:rPr lang="es-AR" sz="2200" b="1" i="1" dirty="0" smtClean="0"/>
              <a:t>Sur), </a:t>
            </a:r>
            <a:r>
              <a:rPr lang="es-AR" sz="2200" b="1" dirty="0"/>
              <a:t>una comunidad económica </a:t>
            </a:r>
            <a:endParaRPr lang="es-AR" sz="2200" b="1" dirty="0" smtClean="0"/>
          </a:p>
          <a:p>
            <a:r>
              <a:rPr lang="es-AR" sz="2200" b="1" dirty="0" smtClean="0"/>
              <a:t>que reúne</a:t>
            </a:r>
            <a:r>
              <a:rPr lang="es-AR" sz="2200" dirty="0" smtClean="0"/>
              <a:t>: </a:t>
            </a:r>
            <a:endParaRPr lang="es-AR" sz="2200" i="1" dirty="0" smtClean="0"/>
          </a:p>
          <a:p>
            <a:r>
              <a:rPr lang="es-AR" sz="2200" dirty="0" smtClean="0"/>
              <a:t>-Argentina </a:t>
            </a:r>
          </a:p>
          <a:p>
            <a:r>
              <a:rPr lang="es-AR" sz="2200" dirty="0"/>
              <a:t>-</a:t>
            </a:r>
            <a:r>
              <a:rPr lang="es-AR" sz="2200" dirty="0" smtClean="0"/>
              <a:t>Brasil </a:t>
            </a:r>
          </a:p>
          <a:p>
            <a:r>
              <a:rPr lang="es-AR" sz="2200" dirty="0"/>
              <a:t>-</a:t>
            </a:r>
            <a:r>
              <a:rPr lang="es-AR" sz="2200" dirty="0" smtClean="0"/>
              <a:t>Paraguay</a:t>
            </a:r>
          </a:p>
          <a:p>
            <a:r>
              <a:rPr lang="es-AR" sz="2200" dirty="0"/>
              <a:t>-</a:t>
            </a:r>
            <a:r>
              <a:rPr lang="es-AR" sz="2200" dirty="0" smtClean="0"/>
              <a:t>Uruguay</a:t>
            </a:r>
          </a:p>
          <a:p>
            <a:r>
              <a:rPr lang="es-AR" sz="2200" dirty="0"/>
              <a:t>-</a:t>
            </a:r>
            <a:r>
              <a:rPr lang="es-AR" sz="2200" dirty="0" smtClean="0"/>
              <a:t>Venezuela</a:t>
            </a:r>
          </a:p>
          <a:p>
            <a:r>
              <a:rPr lang="es-AR" sz="2200" dirty="0" smtClean="0"/>
              <a:t>-Bolivia</a:t>
            </a:r>
          </a:p>
          <a:p>
            <a:endParaRPr lang="es-AR" sz="2200" dirty="0" smtClean="0"/>
          </a:p>
          <a:p>
            <a:r>
              <a:rPr lang="es-AR" sz="2200" b="1" dirty="0"/>
              <a:t>Son </a:t>
            </a:r>
            <a:r>
              <a:rPr lang="es-AR" sz="2200" b="1" dirty="0" smtClean="0"/>
              <a:t>asociados:</a:t>
            </a:r>
          </a:p>
          <a:p>
            <a:r>
              <a:rPr lang="es-AR" sz="2200" dirty="0" smtClean="0"/>
              <a:t>-el Chile </a:t>
            </a:r>
          </a:p>
          <a:p>
            <a:r>
              <a:rPr lang="es-AR" sz="2200" dirty="0" smtClean="0"/>
              <a:t>-la Colombia </a:t>
            </a:r>
          </a:p>
          <a:p>
            <a:r>
              <a:rPr lang="es-AR" sz="2200" dirty="0" smtClean="0"/>
              <a:t>-el </a:t>
            </a:r>
            <a:r>
              <a:rPr lang="es-AR" sz="2200" dirty="0"/>
              <a:t>Perú </a:t>
            </a:r>
            <a:endParaRPr lang="es-AR" sz="2200" dirty="0" smtClean="0"/>
          </a:p>
          <a:p>
            <a:r>
              <a:rPr lang="es-AR" sz="2200" dirty="0" smtClean="0"/>
              <a:t>-el </a:t>
            </a:r>
            <a:r>
              <a:rPr lang="es-AR" sz="2200" dirty="0"/>
              <a:t>Ecuador </a:t>
            </a:r>
            <a:endParaRPr lang="fr-FR" sz="2200" dirty="0"/>
          </a:p>
        </p:txBody>
      </p:sp>
    </p:spTree>
    <p:extLst>
      <p:ext uri="{BB962C8B-B14F-4D97-AF65-F5344CB8AC3E}">
        <p14:creationId xmlns:p14="http://schemas.microsoft.com/office/powerpoint/2010/main" val="16292691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111" y="0"/>
            <a:ext cx="639650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5437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23528" y="548681"/>
            <a:ext cx="8352928" cy="165618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s-AR" sz="5100" dirty="0" smtClean="0"/>
              <a:t>&gt; Fue instituido </a:t>
            </a:r>
            <a:r>
              <a:rPr lang="es-AR" sz="5100" dirty="0"/>
              <a:t>el 26 marzo 1991 por el tratado de </a:t>
            </a:r>
            <a:r>
              <a:rPr lang="es-AR" sz="5100" dirty="0" smtClean="0"/>
              <a:t>   Asunción.</a:t>
            </a:r>
          </a:p>
          <a:p>
            <a:pPr marL="0" indent="0">
              <a:buNone/>
            </a:pPr>
            <a:endParaRPr lang="es-AR" sz="5100" dirty="0" smtClean="0"/>
          </a:p>
          <a:p>
            <a:pPr marL="0" indent="0">
              <a:buNone/>
            </a:pPr>
            <a:r>
              <a:rPr lang="es-AR" sz="5100" dirty="0" smtClean="0"/>
              <a:t>&gt; Tercero </a:t>
            </a:r>
            <a:r>
              <a:rPr lang="es-AR" sz="5100" dirty="0"/>
              <a:t>mercado integrado al </a:t>
            </a:r>
            <a:r>
              <a:rPr lang="es-AR" sz="5100" dirty="0" smtClean="0"/>
              <a:t>mundo.</a:t>
            </a:r>
          </a:p>
          <a:p>
            <a:endParaRPr lang="es-AR" sz="5100" dirty="0" smtClean="0"/>
          </a:p>
          <a:p>
            <a:pPr marL="0" indent="0">
              <a:buNone/>
            </a:pPr>
            <a:endParaRPr lang="es-AR" sz="5100" dirty="0"/>
          </a:p>
        </p:txBody>
      </p:sp>
      <p:sp>
        <p:nvSpPr>
          <p:cNvPr id="4" name="Rectangle 3"/>
          <p:cNvSpPr/>
          <p:nvPr/>
        </p:nvSpPr>
        <p:spPr>
          <a:xfrm>
            <a:off x="179512" y="2924944"/>
            <a:ext cx="87849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Tiene por fin:</a:t>
            </a:r>
          </a:p>
          <a:p>
            <a:endParaRPr lang="es-AR" sz="2800" dirty="0" smtClean="0"/>
          </a:p>
          <a:p>
            <a:pPr>
              <a:buFontTx/>
              <a:buChar char="-"/>
            </a:pPr>
            <a:r>
              <a:rPr lang="es-AR" sz="2800" dirty="0" smtClean="0"/>
              <a:t>el librecambio de los bienes, servicio y factores de producción.</a:t>
            </a:r>
          </a:p>
          <a:p>
            <a:pPr>
              <a:buFontTx/>
              <a:buChar char="-"/>
            </a:pPr>
            <a:endParaRPr lang="es-AR" sz="2800" dirty="0" smtClean="0"/>
          </a:p>
          <a:p>
            <a:pPr>
              <a:buFontTx/>
              <a:buChar char="-"/>
            </a:pPr>
            <a:r>
              <a:rPr lang="es-AR" sz="2800" dirty="0" smtClean="0"/>
              <a:t>la creación de un tarifo exterior común.</a:t>
            </a:r>
          </a:p>
          <a:p>
            <a:pPr>
              <a:buFontTx/>
              <a:buChar char="-"/>
            </a:pPr>
            <a:endParaRPr lang="es-AR" sz="2800" dirty="0" smtClean="0"/>
          </a:p>
          <a:p>
            <a:pPr>
              <a:buFontTx/>
              <a:buChar char="-"/>
            </a:pPr>
            <a:r>
              <a:rPr lang="es-AR" sz="2800" dirty="0" smtClean="0"/>
              <a:t>una aproximación de las políticas y de la legislación. </a:t>
            </a:r>
            <a:endParaRPr lang="es-A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AR" sz="2800" dirty="0" smtClean="0"/>
              <a:t> 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777670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u="sng" dirty="0"/>
              <a:t>3 órganos </a:t>
            </a:r>
            <a:r>
              <a:rPr lang="es-AR" b="1" u="sng" dirty="0" smtClean="0"/>
              <a:t>decisorios: </a:t>
            </a:r>
            <a:endParaRPr lang="fr-FR" b="1" u="sng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AR" sz="2800" b="1" dirty="0"/>
              <a:t>El consejo del Mercado Común (</a:t>
            </a:r>
            <a:r>
              <a:rPr lang="es-AR" sz="2800" b="1" dirty="0" smtClean="0"/>
              <a:t>CMC).</a:t>
            </a:r>
          </a:p>
          <a:p>
            <a:endParaRPr lang="es-AR" sz="2800" b="1" dirty="0"/>
          </a:p>
          <a:p>
            <a:r>
              <a:rPr lang="es-AR" sz="2800" b="1" dirty="0" smtClean="0"/>
              <a:t>El</a:t>
            </a:r>
            <a:r>
              <a:rPr lang="es-AR" sz="2800" dirty="0" smtClean="0"/>
              <a:t> </a:t>
            </a:r>
            <a:r>
              <a:rPr lang="es-AR" sz="2800" b="1" dirty="0" smtClean="0"/>
              <a:t>Grupo </a:t>
            </a:r>
            <a:r>
              <a:rPr lang="es-AR" sz="2800" b="1" dirty="0"/>
              <a:t>Mercado Común (GMC</a:t>
            </a:r>
            <a:r>
              <a:rPr lang="es-AR" sz="2800" b="1" dirty="0" smtClean="0"/>
              <a:t>)</a:t>
            </a:r>
            <a:r>
              <a:rPr lang="es-AR" sz="2800" dirty="0" smtClean="0"/>
              <a:t>.</a:t>
            </a:r>
          </a:p>
          <a:p>
            <a:endParaRPr lang="es-AR" sz="2800" dirty="0"/>
          </a:p>
          <a:p>
            <a:r>
              <a:rPr lang="es-AR" sz="2800" b="1" dirty="0" smtClean="0"/>
              <a:t>La Comisión </a:t>
            </a:r>
            <a:r>
              <a:rPr lang="es-AR" sz="2800" b="1" dirty="0"/>
              <a:t>de Comercio del MERCOSUR (CCM</a:t>
            </a:r>
            <a:r>
              <a:rPr lang="es-AR" sz="2800" b="1" dirty="0" smtClean="0"/>
              <a:t>)</a:t>
            </a:r>
            <a:r>
              <a:rPr lang="es-AR" sz="2800" dirty="0" smtClean="0"/>
              <a:t>.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8677498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107504" y="692696"/>
            <a:ext cx="8589640" cy="5904656"/>
          </a:xfrm>
        </p:spPr>
        <p:txBody>
          <a:bodyPr>
            <a:normAutofit/>
          </a:bodyPr>
          <a:lstStyle/>
          <a:p>
            <a:r>
              <a:rPr lang="es-AR" sz="2800" dirty="0"/>
              <a:t>una potencia emergente de América Latina </a:t>
            </a:r>
            <a:r>
              <a:rPr lang="es-AR" sz="2800" dirty="0" smtClean="0"/>
              <a:t>(82,3% de PIB).</a:t>
            </a:r>
          </a:p>
          <a:p>
            <a:r>
              <a:rPr lang="es-AR" sz="2800" dirty="0" smtClean="0"/>
              <a:t>Intercambio comercial en 2010: </a:t>
            </a:r>
            <a:r>
              <a:rPr lang="es-AR" sz="2800" dirty="0"/>
              <a:t>US$41.000 </a:t>
            </a:r>
            <a:r>
              <a:rPr lang="es-AR" sz="2800" dirty="0" smtClean="0"/>
              <a:t>entre 4 miembros. </a:t>
            </a:r>
          </a:p>
          <a:p>
            <a:pPr marL="0" indent="0">
              <a:buNone/>
            </a:pPr>
            <a:endParaRPr lang="es-AR" sz="2800" dirty="0" smtClean="0"/>
          </a:p>
          <a:p>
            <a:r>
              <a:rPr lang="es-AR" sz="2800" b="1" u="sng" dirty="0" smtClean="0"/>
              <a:t>Mayor parte del comercio: entre Argentina y Brasil.</a:t>
            </a:r>
          </a:p>
          <a:p>
            <a:pPr marL="0" indent="0">
              <a:buNone/>
            </a:pPr>
            <a:r>
              <a:rPr lang="es-AR" sz="2800" dirty="0"/>
              <a:t> </a:t>
            </a:r>
            <a:r>
              <a:rPr lang="es-AR" sz="2800" dirty="0" smtClean="0"/>
              <a:t>   -En Argentina, </a:t>
            </a:r>
            <a:r>
              <a:rPr lang="es-AR" sz="2800" dirty="0"/>
              <a:t>US$10.000 </a:t>
            </a:r>
            <a:r>
              <a:rPr lang="es-AR" sz="2800" dirty="0" smtClean="0"/>
              <a:t>millones invertidos por las empresas brasileñas. </a:t>
            </a:r>
          </a:p>
          <a:p>
            <a:pPr marL="0" indent="0">
              <a:buNone/>
            </a:pPr>
            <a:r>
              <a:rPr lang="es-AR" sz="2800" dirty="0"/>
              <a:t> </a:t>
            </a:r>
            <a:r>
              <a:rPr lang="es-AR" sz="2800" dirty="0" smtClean="0"/>
              <a:t>   -En </a:t>
            </a:r>
            <a:r>
              <a:rPr lang="es-AR" sz="2800" dirty="0"/>
              <a:t>B</a:t>
            </a:r>
            <a:r>
              <a:rPr lang="es-AR" sz="2800" dirty="0" smtClean="0"/>
              <a:t>rasil, </a:t>
            </a:r>
            <a:r>
              <a:rPr lang="es-AR" sz="2800" dirty="0"/>
              <a:t>US$4.000 millones </a:t>
            </a:r>
            <a:r>
              <a:rPr lang="es-AR" sz="2800" dirty="0" smtClean="0"/>
              <a:t>invertidos por las empresas argentinas.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800173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467600" cy="1143000"/>
          </a:xfrm>
        </p:spPr>
        <p:txBody>
          <a:bodyPr>
            <a:noAutofit/>
          </a:bodyPr>
          <a:lstStyle/>
          <a:p>
            <a:r>
              <a:rPr lang="fr-FR" sz="2700" b="1" u="sng" dirty="0" smtClean="0"/>
              <a:t>III)</a:t>
            </a:r>
            <a:r>
              <a:rPr lang="es-ES" sz="2700" b="1" u="sng" dirty="0"/>
              <a:t> </a:t>
            </a:r>
            <a:r>
              <a:rPr lang="es-ES" sz="2700" b="1" u="sng" dirty="0" smtClean="0"/>
              <a:t>las </a:t>
            </a:r>
            <a:r>
              <a:rPr lang="es-ES" sz="2700" b="1" u="sng" dirty="0"/>
              <a:t>perspectivas del MERCOSUR por el futuro y las debilidades que se </a:t>
            </a:r>
            <a:r>
              <a:rPr lang="es-ES" sz="2700" b="1" u="sng" dirty="0" smtClean="0"/>
              <a:t>quedan</a:t>
            </a:r>
            <a:endParaRPr lang="fr-FR" sz="2700" b="1" u="sng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67544" y="1984248"/>
            <a:ext cx="7467600" cy="4873752"/>
          </a:xfrm>
        </p:spPr>
        <p:txBody>
          <a:bodyPr/>
          <a:lstStyle/>
          <a:p>
            <a:r>
              <a:rPr lang="es-AR" dirty="0" smtClean="0"/>
              <a:t>-El poder adquisitivo de los consumidores.</a:t>
            </a:r>
          </a:p>
          <a:p>
            <a:endParaRPr lang="es-AR" dirty="0" smtClean="0"/>
          </a:p>
          <a:p>
            <a:r>
              <a:rPr lang="es-AR" dirty="0" smtClean="0"/>
              <a:t>-Desequilibres entre diferentes países.</a:t>
            </a:r>
          </a:p>
          <a:p>
            <a:endParaRPr lang="es-AR" dirty="0" smtClean="0"/>
          </a:p>
          <a:p>
            <a:r>
              <a:rPr lang="es-AR" dirty="0" smtClean="0"/>
              <a:t>-Rivalidad Argentina/Brasil.</a:t>
            </a:r>
          </a:p>
          <a:p>
            <a:endParaRPr lang="es-AR" dirty="0" smtClean="0"/>
          </a:p>
          <a:p>
            <a:r>
              <a:rPr lang="es-AR" dirty="0" smtClean="0"/>
              <a:t>Desequilibre comercial con los exportaciones comparado a Europa. 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17679882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Qual</a:t>
            </a:r>
            <a:r>
              <a:rPr lang="es-ES" dirty="0" smtClean="0"/>
              <a:t>  </a:t>
            </a:r>
            <a:r>
              <a:rPr lang="es-ES" dirty="0"/>
              <a:t>futuro? Desventajas, punto a </a:t>
            </a:r>
            <a:r>
              <a:rPr lang="es-ES" dirty="0" err="1"/>
              <a:t>desarollar</a:t>
            </a:r>
            <a:r>
              <a:rPr lang="es-ES" dirty="0"/>
              <a:t>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-La mayor parte de los productos agrícolas son competitivos mas que </a:t>
            </a:r>
            <a:r>
              <a:rPr lang="es-ES" dirty="0" smtClean="0"/>
              <a:t>complementarios</a:t>
            </a:r>
          </a:p>
          <a:p>
            <a:pPr marL="0" indent="0">
              <a:buNone/>
            </a:pPr>
            <a:endParaRPr lang="es-ES" dirty="0"/>
          </a:p>
          <a:p>
            <a:r>
              <a:rPr lang="es-ES" dirty="0"/>
              <a:t>- Los ciclos productivos estacionales coinciden en la mayor parte de los cultivos en los cuatro </a:t>
            </a:r>
            <a:r>
              <a:rPr lang="es-ES" dirty="0" err="1"/>
              <a:t>países,lo</a:t>
            </a:r>
            <a:r>
              <a:rPr lang="es-ES" dirty="0"/>
              <a:t> que </a:t>
            </a:r>
            <a:r>
              <a:rPr lang="es-ES" dirty="0" err="1"/>
              <a:t>restringue</a:t>
            </a:r>
            <a:r>
              <a:rPr lang="es-ES" dirty="0"/>
              <a:t> cada vez mas la complementariedad</a:t>
            </a:r>
            <a:r>
              <a:rPr lang="es-ES" dirty="0" smtClean="0"/>
              <a:t>.</a:t>
            </a:r>
          </a:p>
          <a:p>
            <a:pPr marL="0" indent="0">
              <a:buNone/>
            </a:pPr>
            <a:endParaRPr lang="es-ES" dirty="0"/>
          </a:p>
          <a:p>
            <a:r>
              <a:rPr lang="es-ES" dirty="0" smtClean="0"/>
              <a:t> -Las </a:t>
            </a:r>
            <a:r>
              <a:rPr lang="es-ES" dirty="0"/>
              <a:t>zonas </a:t>
            </a:r>
            <a:r>
              <a:rPr lang="es-ES" dirty="0" err="1"/>
              <a:t>fronterizaz</a:t>
            </a:r>
            <a:r>
              <a:rPr lang="es-ES" dirty="0"/>
              <a:t> están muy descuidadas ya que existe una gran cantidad de contrabando. Hay </a:t>
            </a:r>
            <a:r>
              <a:rPr lang="es-ES" dirty="0" err="1"/>
              <a:t>medidad</a:t>
            </a:r>
            <a:r>
              <a:rPr lang="es-ES" dirty="0"/>
              <a:t> de </a:t>
            </a:r>
            <a:r>
              <a:rPr lang="es-ES" dirty="0" err="1"/>
              <a:t>costo,mediano</a:t>
            </a:r>
            <a:r>
              <a:rPr lang="es-ES" dirty="0"/>
              <a:t> y largo plazo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629283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El </a:t>
            </a:r>
            <a:r>
              <a:rPr lang="fr-FR" b="1" dirty="0" err="1" smtClean="0"/>
              <a:t>caso</a:t>
            </a:r>
            <a:r>
              <a:rPr lang="fr-FR" b="1" dirty="0" smtClean="0"/>
              <a:t> de </a:t>
            </a:r>
            <a:r>
              <a:rPr lang="fr-FR" b="1" dirty="0" err="1" smtClean="0"/>
              <a:t>paraguay</a:t>
            </a:r>
            <a:r>
              <a:rPr lang="fr-FR" b="1" dirty="0" smtClean="0"/>
              <a:t> :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/>
              <a:t>Suramérica reforzó hoy la presión contra la destitución de Fernando Lugo de la Presidencia de Paraguay al suspender a ese país de la </a:t>
            </a:r>
            <a:r>
              <a:rPr lang="es-ES" dirty="0" err="1"/>
              <a:t>Unasur</a:t>
            </a:r>
            <a:r>
              <a:rPr lang="es-ES" dirty="0"/>
              <a:t> y del Mercosur </a:t>
            </a:r>
            <a:endParaRPr lang="es-ES" dirty="0" smtClean="0"/>
          </a:p>
          <a:p>
            <a:endParaRPr lang="es-ES" dirty="0"/>
          </a:p>
          <a:p>
            <a:endParaRPr lang="fr-FR" dirty="0"/>
          </a:p>
        </p:txBody>
      </p:sp>
      <p:pic>
        <p:nvPicPr>
          <p:cNvPr id="3074" name="Picture 2" descr="http://static.guim.co.uk/sys-images/Guardian/Pix/pictures/2012/6/22/1340405000657/Fernando-Lugo-0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573016"/>
            <a:ext cx="5114933" cy="306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78422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fr-FR" sz="6000" b="1" u="sng" dirty="0" smtClean="0"/>
              <a:t>CONCLUSION</a:t>
            </a:r>
            <a:endParaRPr lang="fr-FR" sz="6000" b="1" u="sng" dirty="0"/>
          </a:p>
        </p:txBody>
      </p:sp>
    </p:spTree>
    <p:extLst>
      <p:ext uri="{BB962C8B-B14F-4D97-AF65-F5344CB8AC3E}">
        <p14:creationId xmlns:p14="http://schemas.microsoft.com/office/powerpoint/2010/main" val="16942270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519</TotalTime>
  <Words>477</Words>
  <Application>Microsoft Office PowerPoint</Application>
  <PresentationFormat>Affichage à l'écran (4:3)</PresentationFormat>
  <Paragraphs>76</Paragraphs>
  <Slides>13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4" baseType="lpstr">
      <vt:lpstr>Oriel</vt:lpstr>
      <vt:lpstr>El Mercosur</vt:lpstr>
      <vt:lpstr>Présentation PowerPoint</vt:lpstr>
      <vt:lpstr>Présentation PowerPoint</vt:lpstr>
      <vt:lpstr>I Antecedentes del MercoSur  </vt:lpstr>
      <vt:lpstr>II) El MERCOSUR, una apertura económica sobre el mundo  </vt:lpstr>
      <vt:lpstr>Présentation PowerPoint</vt:lpstr>
      <vt:lpstr>Présentation PowerPoint</vt:lpstr>
      <vt:lpstr>3 órganos decisorios: </vt:lpstr>
      <vt:lpstr>Présentation PowerPoint</vt:lpstr>
      <vt:lpstr>III) las perspectivas del MERCOSUR por el futuro y las debilidades que se quedan</vt:lpstr>
      <vt:lpstr>Qual  futuro? Desventajas, punto a desarollar </vt:lpstr>
      <vt:lpstr>El caso de paraguay :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II) El MERCOSUR, una apertura económica sobre el mundo</dc:title>
  <dc:creator>Marine</dc:creator>
  <cp:lastModifiedBy>Marine</cp:lastModifiedBy>
  <cp:revision>19</cp:revision>
  <dcterms:created xsi:type="dcterms:W3CDTF">2015-02-25T17:15:56Z</dcterms:created>
  <dcterms:modified xsi:type="dcterms:W3CDTF">2015-03-05T09:06:16Z</dcterms:modified>
</cp:coreProperties>
</file>