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9.png" ContentType="image/png"/>
  <Override PartName="/ppt/media/image20.png" ContentType="image/png"/>
  <Override PartName="/ppt/media/image18.png" ContentType="image/png"/>
  <Override PartName="/ppt/media/image11.png" ContentType="image/png"/>
  <Override PartName="/ppt/media/image14.png" ContentType="image/png"/>
  <Override PartName="/ppt/media/image3.png" ContentType="image/png"/>
  <Override PartName="/ppt/media/image8.png" ContentType="image/png"/>
  <Override PartName="/ppt/media/image7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17.png" ContentType="image/png"/>
  <Override PartName="/ppt/media/image2.png" ContentType="image/png"/>
  <Override PartName="/ppt/media/image1.png" ContentType="image/png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lang="es-ES" sz="2000">
                <a:latin typeface="Arial"/>
              </a:rPr>
              <a:t>Click to edit the notes format</a:t>
            </a:r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lang="es-ES" sz="1400">
                <a:latin typeface="Times New Roman"/>
              </a:rPr>
              <a:t>&lt;header&gt;</a:t>
            </a:r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es-ES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81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lang="es-ES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82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93D08B79-C0AE-49B1-9CAF-6CD70B4D1A92}" type="slidenum">
              <a:rPr lang="es-ES" sz="1400">
                <a:latin typeface="Times New Roman"/>
              </a:rPr>
              <a:t>&lt;number&gt;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11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595A0554-867D-4932-B17B-B6D3D5960544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11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45732D1F-53B0-4B73-9606-595EAE23E67F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116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9923F7CB-D92E-4247-9A32-A328435B587B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118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C233A7C5-9E49-47DE-A07D-FDB858DC6FCB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120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B1C1F21A-53CF-47B0-BB4D-E081EDBB0E87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122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49034C46-A81D-43B4-8350-78B97345B832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124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A7614154-F001-48DF-A6BA-4D1FCCEC2BB6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/>
          <a:p>
            <a:endParaRPr/>
          </a:p>
        </p:txBody>
      </p:sp>
      <p:sp>
        <p:nvSpPr>
          <p:cNvPr id="126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fld id="{E1E1B8EF-4E86-4074-8E19-1DF1A85F49AE}" type="slidenum">
              <a:rPr lang="es-ES" sz="1200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8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735200" y="1599840"/>
            <a:ext cx="5672520" cy="452556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735200" y="1599840"/>
            <a:ext cx="567252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8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76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1735200" y="1599840"/>
            <a:ext cx="5672520" cy="4525560"/>
          </a:xfrm>
          <a:prstGeom prst="rect">
            <a:avLst/>
          </a:prstGeom>
          <a:ln>
            <a:noFill/>
          </a:ln>
        </p:spPr>
      </p:pic>
      <p:pic>
        <p:nvPicPr>
          <p:cNvPr id="77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1735200" y="1599840"/>
            <a:ext cx="567252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fr-FR" sz="4400">
                <a:solidFill>
                  <a:srgbClr val="000000"/>
                </a:solidFill>
                <a:latin typeface="Calibri"/>
              </a:rPr>
              <a:t>Click to edit the title text formatModifiez le style du titre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s-ES" sz="1200">
                <a:solidFill>
                  <a:srgbClr val="8b8b8b"/>
                </a:solidFill>
                <a:latin typeface="Calibri"/>
              </a:rPr>
              <a:t>10/11/14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12EA37C-F3D6-48E4-98E3-B28F32365F07}" type="slidenum">
              <a:rPr lang="es-ES" sz="1200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fr-FR" sz="3200">
                <a:latin typeface="Calibri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 sz="2400">
                <a:latin typeface="Calibri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 sz="2000">
                <a:latin typeface="Calibri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 sz="2000">
                <a:latin typeface="Calibri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 sz="2000">
                <a:latin typeface="Calibri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 sz="2000">
                <a:latin typeface="Calibri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fr-FR" sz="2000">
                <a:latin typeface="Calibri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fr-FR" sz="4400">
                <a:solidFill>
                  <a:srgbClr val="000000"/>
                </a:solidFill>
                <a:latin typeface="Calibri"/>
              </a:rPr>
              <a:t>Click to edit the title text formatModifiez le style du titre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fr-FR" sz="3200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 sz="3200">
                <a:solidFill>
                  <a:srgbClr val="000000"/>
                </a:solidFill>
                <a:latin typeface="Calibri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 sz="3200">
                <a:solidFill>
                  <a:srgbClr val="000000"/>
                </a:solidFill>
                <a:latin typeface="Calibri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 sz="3200">
                <a:solidFill>
                  <a:srgbClr val="000000"/>
                </a:solidFill>
                <a:latin typeface="Calibri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 sz="3200">
                <a:solidFill>
                  <a:srgbClr val="000000"/>
                </a:solidFill>
                <a:latin typeface="Calibri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 sz="3200">
                <a:solidFill>
                  <a:srgbClr val="000000"/>
                </a:solidFill>
                <a:latin typeface="Calibri"/>
              </a:rPr>
              <a:t>Sixth Outline Level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3200">
                <a:solidFill>
                  <a:srgbClr val="000000"/>
                </a:solidFill>
                <a:latin typeface="Calibri"/>
              </a:rPr>
              <a:t>Seventh Outline LevelModifiez les styles du texte du masque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fr-FR" sz="2800">
                <a:solidFill>
                  <a:srgbClr val="000000"/>
                </a:solidFill>
                <a:latin typeface="Calibri"/>
              </a:rPr>
              <a:t>Deuxième niveau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fr-FR" sz="2400">
                <a:solidFill>
                  <a:srgbClr val="000000"/>
                </a:solidFill>
                <a:latin typeface="Calibri"/>
              </a:rPr>
              <a:t>Troisième niveau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fr-FR" sz="2000">
                <a:solidFill>
                  <a:srgbClr val="000000"/>
                </a:solidFill>
                <a:latin typeface="Calibri"/>
              </a:rPr>
              <a:t>Quatrième niveau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fr-FR" sz="2000">
                <a:solidFill>
                  <a:srgbClr val="000000"/>
                </a:solidFill>
                <a:latin typeface="Calibri"/>
              </a:rPr>
              <a:t>Cinquième niveau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s-ES" sz="1200">
                <a:solidFill>
                  <a:srgbClr val="8b8b8b"/>
                </a:solidFill>
                <a:latin typeface="Calibri"/>
              </a:rPr>
              <a:t>10/11/14</a:t>
            </a:r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C1F566B8-F0CC-426F-99B9-109F9FCAF20C}" type="slidenum">
              <a:rPr lang="es-ES" sz="1200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"/><Relationship Id="rId2" Type="http://schemas.openxmlformats.org/officeDocument/2006/relationships/image" Target="../media/image10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2"/><Relationship Id="rId2" Type="http://schemas.openxmlformats.org/officeDocument/2006/relationships/image" Target="../media/image13"/><Relationship Id="rId3" Type="http://schemas.openxmlformats.org/officeDocument/2006/relationships/image" Target="../media/image14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5"/><Relationship Id="rId2" Type="http://schemas.openxmlformats.org/officeDocument/2006/relationships/image" Target="../media/image16"/><Relationship Id="rId3" Type="http://schemas.openxmlformats.org/officeDocument/2006/relationships/image" Target="../media/image17.png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539640" y="292500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fr-FR" sz="4400">
                <a:solidFill>
                  <a:srgbClr val="ffffff"/>
                </a:solidFill>
                <a:latin typeface="Calibri"/>
              </a:rPr>
              <a:t>Las Partes del cuerpo</a:t>
            </a:r>
            <a:endParaRPr/>
          </a:p>
        </p:txBody>
      </p:sp>
      <p:pic>
        <p:nvPicPr>
          <p:cNvPr id="84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2280" cy="1772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fr-FR" sz="4400">
                <a:solidFill>
                  <a:srgbClr val="ffffff"/>
                </a:solidFill>
                <a:latin typeface="Calibri"/>
              </a:rPr>
              <a:t>Vocabulario</a:t>
            </a:r>
            <a:endParaRPr/>
          </a:p>
        </p:txBody>
      </p:sp>
      <p:sp>
        <p:nvSpPr>
          <p:cNvPr id="86" name="TextShape 2"/>
          <p:cNvSpPr txBox="1"/>
          <p:nvPr/>
        </p:nvSpPr>
        <p:spPr>
          <a:xfrm>
            <a:off x="457200" y="1600200"/>
            <a:ext cx="3394440" cy="452556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r-FR" sz="2600" u="sng">
                <a:solidFill>
                  <a:srgbClr val="ffffff"/>
                </a:solidFill>
                <a:latin typeface="Calibri"/>
              </a:rPr>
              <a:t>Las diferentes partes del cuerpo humano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600">
                <a:solidFill>
                  <a:srgbClr val="ffffff"/>
                </a:solidFill>
                <a:latin typeface="Calibri"/>
              </a:rPr>
              <a:t>La tête=La cabeza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600">
                <a:solidFill>
                  <a:srgbClr val="ffffff"/>
                </a:solidFill>
                <a:latin typeface="Calibri"/>
              </a:rPr>
              <a:t>Le cou=El cuello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600">
                <a:solidFill>
                  <a:srgbClr val="ffffff"/>
                </a:solidFill>
                <a:latin typeface="Calibri"/>
              </a:rPr>
              <a:t>La gorge=La garganta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600">
                <a:solidFill>
                  <a:srgbClr val="ffffff"/>
                </a:solidFill>
                <a:latin typeface="Calibri"/>
              </a:rPr>
              <a:t>Les extrémités=Las extremidades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600">
                <a:solidFill>
                  <a:srgbClr val="ffffff"/>
                </a:solidFill>
                <a:latin typeface="Calibri"/>
              </a:rPr>
              <a:t>Un organe=un organo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600">
                <a:solidFill>
                  <a:srgbClr val="ffffff"/>
                </a:solidFill>
                <a:latin typeface="Calibri"/>
              </a:rPr>
              <a:t>Un muscle=un musculo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600">
                <a:solidFill>
                  <a:srgbClr val="ffffff"/>
                </a:solidFill>
                <a:latin typeface="Calibri"/>
              </a:rPr>
              <a:t>Un membre=un miembro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600">
                <a:solidFill>
                  <a:srgbClr val="ffffff"/>
                </a:solidFill>
                <a:latin typeface="Calibri"/>
              </a:rPr>
              <a:t>Un squelette=un esqueleto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600">
                <a:solidFill>
                  <a:srgbClr val="ffffff"/>
                </a:solidFill>
                <a:latin typeface="Calibri"/>
              </a:rPr>
              <a:t>Un os=un hueso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600">
                <a:solidFill>
                  <a:srgbClr val="ffffff"/>
                </a:solidFill>
                <a:latin typeface="Calibri"/>
              </a:rPr>
              <a:t>Le sang=el sangre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600">
                <a:solidFill>
                  <a:srgbClr val="ffffff"/>
                </a:solidFill>
                <a:latin typeface="Calibri"/>
              </a:rPr>
              <a:t>Une artère=Una artéria</a:t>
            </a:r>
            <a:r>
              <a:rPr lang="fr-FR" sz="3600">
                <a:solidFill>
                  <a:srgbClr val="ffffff"/>
                </a:solidFill>
                <a:latin typeface="Calibri"/>
              </a:rPr>
              <a:t> 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87" name="CustomShape 3"/>
          <p:cNvSpPr/>
          <p:nvPr/>
        </p:nvSpPr>
        <p:spPr>
          <a:xfrm>
            <a:off x="3420000" y="1554120"/>
            <a:ext cx="4822200" cy="456840"/>
          </a:xfrm>
          <a:prstGeom prst="rect">
            <a:avLst/>
          </a:prstGeom>
          <a:noFill/>
          <a:ln>
            <a:noFill/>
          </a:ln>
        </p:spPr>
      </p:sp>
      <p:pic>
        <p:nvPicPr>
          <p:cNvPr id="88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4464000" y="1800000"/>
            <a:ext cx="4679640" cy="4978080"/>
          </a:xfrm>
          <a:prstGeom prst="rect">
            <a:avLst/>
          </a:prstGeom>
          <a:ln>
            <a:noFill/>
          </a:ln>
        </p:spPr>
      </p:pic>
      <p:pic>
        <p:nvPicPr>
          <p:cNvPr id="89" name="Picture 2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19280" cy="1619280"/>
          </a:xfrm>
          <a:prstGeom prst="rect">
            <a:avLst/>
          </a:prstGeom>
          <a:ln>
            <a:noFill/>
          </a:ln>
        </p:spPr>
      </p:pic>
      <p:pic>
        <p:nvPicPr>
          <p:cNvPr id="90" name="Picture 2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3708360" y="1124640"/>
            <a:ext cx="5435640" cy="5653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323640" y="1412640"/>
            <a:ext cx="3394440" cy="45255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</a:pPr>
            <a:r>
              <a:rPr lang="es-ES" sz="2000" u="sng">
                <a:solidFill>
                  <a:srgbClr val="ffffff"/>
                </a:solidFill>
                <a:latin typeface="Calibri"/>
              </a:rPr>
              <a:t>Las differentes partes de la cabeza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ffffff"/>
                </a:solidFill>
                <a:latin typeface="Calibri"/>
              </a:rPr>
              <a:t>Le crâne=El craneo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ffffff"/>
                </a:solidFill>
                <a:latin typeface="Calibri"/>
              </a:rPr>
              <a:t>Le cerveau=el cebrero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ffffff"/>
                </a:solidFill>
                <a:latin typeface="Calibri"/>
              </a:rPr>
              <a:t>Le visage=la cara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ffffff"/>
                </a:solidFill>
                <a:latin typeface="Calibri"/>
              </a:rPr>
              <a:t>Les yeux=los ojos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ffffff"/>
                </a:solidFill>
                <a:latin typeface="Calibri"/>
              </a:rPr>
              <a:t>La bouche=la boca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ffffff"/>
                </a:solidFill>
                <a:latin typeface="Calibri"/>
              </a:rPr>
              <a:t>Le nez=la nariz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ffffff"/>
                </a:solidFill>
                <a:latin typeface="Calibri"/>
              </a:rPr>
              <a:t>Les oreilles=las orejas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ffffff"/>
                </a:solidFill>
                <a:latin typeface="Calibri"/>
              </a:rPr>
              <a:t>Les dents=las dientes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92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4500000" y="332640"/>
            <a:ext cx="3816000" cy="3809520"/>
          </a:xfrm>
          <a:prstGeom prst="rect">
            <a:avLst/>
          </a:prstGeom>
          <a:ln>
            <a:noFill/>
          </a:ln>
        </p:spPr>
      </p:pic>
      <p:pic>
        <p:nvPicPr>
          <p:cNvPr id="93" name="Picture 3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4500000" y="4077000"/>
            <a:ext cx="3816000" cy="2552760"/>
          </a:xfrm>
          <a:prstGeom prst="rect">
            <a:avLst/>
          </a:prstGeom>
          <a:ln>
            <a:noFill/>
          </a:ln>
        </p:spPr>
      </p:pic>
      <p:pic>
        <p:nvPicPr>
          <p:cNvPr id="94" name="Picture 2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12280" cy="1412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1872000" y="504000"/>
            <a:ext cx="4896000" cy="543312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r-FR" sz="2400" u="sng">
                <a:solidFill>
                  <a:srgbClr val="ffffff"/>
                </a:solidFill>
                <a:latin typeface="Calibri"/>
              </a:rPr>
              <a:t>Las differentes partes del tronco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400">
                <a:solidFill>
                  <a:srgbClr val="ffffff"/>
                </a:solidFill>
                <a:latin typeface="Calibri"/>
              </a:rPr>
              <a:t>Les épaules=los hombros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400">
                <a:solidFill>
                  <a:srgbClr val="ffffff"/>
                </a:solidFill>
                <a:latin typeface="Calibri"/>
              </a:rPr>
              <a:t>Le thorax=el torax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400">
                <a:solidFill>
                  <a:srgbClr val="ffffff"/>
                </a:solidFill>
                <a:latin typeface="Calibri"/>
              </a:rPr>
              <a:t>La poitrine= el pecho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400">
                <a:solidFill>
                  <a:srgbClr val="ffffff"/>
                </a:solidFill>
                <a:latin typeface="Calibri"/>
              </a:rPr>
              <a:t>Les seins=los pechos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400">
                <a:solidFill>
                  <a:srgbClr val="ffffff"/>
                </a:solidFill>
                <a:latin typeface="Calibri"/>
              </a:rPr>
              <a:t>L’estomac=el estomago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400">
                <a:solidFill>
                  <a:srgbClr val="ffffff"/>
                </a:solidFill>
                <a:latin typeface="Calibri"/>
              </a:rPr>
              <a:t>Le ventre=la barriga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400">
                <a:solidFill>
                  <a:srgbClr val="ffffff"/>
                </a:solidFill>
                <a:latin typeface="Calibri"/>
              </a:rPr>
              <a:t>Le cœur=el corazon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400">
                <a:solidFill>
                  <a:srgbClr val="ffffff"/>
                </a:solidFill>
                <a:latin typeface="Calibri"/>
              </a:rPr>
              <a:t>Le foie=el higado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400">
                <a:solidFill>
                  <a:srgbClr val="ffffff"/>
                </a:solidFill>
                <a:latin typeface="Calibri"/>
              </a:rPr>
              <a:t>Les poumons=los pulmones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400">
                <a:solidFill>
                  <a:srgbClr val="ffffff"/>
                </a:solidFill>
                <a:latin typeface="Calibri"/>
              </a:rPr>
              <a:t>Les reins=los riñones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400">
                <a:solidFill>
                  <a:srgbClr val="ffffff"/>
                </a:solidFill>
                <a:latin typeface="Calibri"/>
              </a:rPr>
              <a:t>Le dos=la espalda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400">
                <a:solidFill>
                  <a:srgbClr val="ffffff"/>
                </a:solidFill>
                <a:latin typeface="Calibri"/>
              </a:rPr>
              <a:t>La colonne vertebral=la columna vertebral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fr-FR" sz="2400">
                <a:solidFill>
                  <a:srgbClr val="ffffff"/>
                </a:solidFill>
                <a:latin typeface="Calibri"/>
              </a:rPr>
              <a:t>La cage thoracique=la caja toracica</a:t>
            </a:r>
            <a:endParaRPr/>
          </a:p>
        </p:txBody>
      </p:sp>
      <p:pic>
        <p:nvPicPr>
          <p:cNvPr id="96" name="Picture 4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3996000" y="1412640"/>
            <a:ext cx="5147640" cy="4968360"/>
          </a:xfrm>
          <a:prstGeom prst="rect">
            <a:avLst/>
          </a:prstGeom>
          <a:ln>
            <a:noFill/>
          </a:ln>
        </p:spPr>
      </p:pic>
      <p:pic>
        <p:nvPicPr>
          <p:cNvPr id="97" name="Picture 3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3996000" y="692640"/>
            <a:ext cx="5147640" cy="2952000"/>
          </a:xfrm>
          <a:prstGeom prst="rect">
            <a:avLst/>
          </a:prstGeom>
          <a:ln>
            <a:noFill/>
          </a:ln>
        </p:spPr>
      </p:pic>
      <p:pic>
        <p:nvPicPr>
          <p:cNvPr id="98" name="Picture 2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72280" cy="1772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ustomShape 1"/>
          <p:cNvSpPr/>
          <p:nvPr/>
        </p:nvSpPr>
        <p:spPr>
          <a:xfrm>
            <a:off x="1296000" y="2630880"/>
            <a:ext cx="3563640" cy="55051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100000"/>
              </a:lnSpc>
            </a:pPr>
            <a:r>
              <a:rPr lang="es-ES" sz="2000" u="sng">
                <a:solidFill>
                  <a:srgbClr val="ffffff"/>
                </a:solidFill>
                <a:latin typeface="Calibri"/>
              </a:rPr>
              <a:t>Las difrerentes partes de la extramidades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ffffff"/>
                </a:solidFill>
                <a:latin typeface="Calibri"/>
              </a:rPr>
              <a:t>Le bras=el brazo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ffffff"/>
                </a:solidFill>
                <a:latin typeface="Calibri"/>
              </a:rPr>
              <a:t>Le coude=el codo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ffffff"/>
                </a:solidFill>
                <a:latin typeface="Calibri"/>
              </a:rPr>
              <a:t>La main=la mano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ffffff"/>
                </a:solidFill>
                <a:latin typeface="Calibri"/>
              </a:rPr>
              <a:t>Les doigts=los dedos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ffffff"/>
                </a:solidFill>
                <a:latin typeface="Calibri"/>
              </a:rPr>
              <a:t>La jambe=la pierna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ffffff"/>
                </a:solidFill>
                <a:latin typeface="Calibri"/>
              </a:rPr>
              <a:t>Le genou=la rodilla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ffffff"/>
                </a:solidFill>
                <a:latin typeface="Calibri"/>
              </a:rPr>
              <a:t>Le pied=el pie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2000">
                <a:solidFill>
                  <a:srgbClr val="ffffff"/>
                </a:solidFill>
                <a:latin typeface="Calibri"/>
              </a:rPr>
              <a:t>La cuisse=el muslo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s-ES" sz="1600">
                <a:solidFill>
                  <a:srgbClr val="ffffff"/>
                </a:solidFill>
                <a:latin typeface="Calibri"/>
              </a:rPr>
              <a:t>Un orteil=un dedo de pie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100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3420000" y="692640"/>
            <a:ext cx="2202840" cy="3456000"/>
          </a:xfrm>
          <a:prstGeom prst="rect">
            <a:avLst/>
          </a:prstGeom>
          <a:ln>
            <a:noFill/>
          </a:ln>
        </p:spPr>
      </p:pic>
      <p:pic>
        <p:nvPicPr>
          <p:cNvPr id="101" name="Picture 3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5573160" y="692640"/>
            <a:ext cx="3046680" cy="3456000"/>
          </a:xfrm>
          <a:prstGeom prst="rect">
            <a:avLst/>
          </a:prstGeom>
          <a:ln>
            <a:noFill/>
          </a:ln>
        </p:spPr>
      </p:pic>
      <p:pic>
        <p:nvPicPr>
          <p:cNvPr id="102" name="Picture 2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627280" cy="2627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fr-FR" sz="4400">
                <a:solidFill>
                  <a:srgbClr val="ffffff"/>
                </a:solidFill>
                <a:latin typeface="Calibri"/>
              </a:rPr>
              <a:t>Vocabulario médico</a:t>
            </a:r>
            <a:endParaRPr/>
          </a:p>
        </p:txBody>
      </p:sp>
      <p:sp>
        <p:nvSpPr>
          <p:cNvPr id="104" name="TextShape 2"/>
          <p:cNvSpPr txBox="1"/>
          <p:nvPr/>
        </p:nvSpPr>
        <p:spPr>
          <a:xfrm>
            <a:off x="539640" y="1628640"/>
            <a:ext cx="8280720" cy="452556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r-FR" sz="1600">
                <a:solidFill>
                  <a:srgbClr val="ffffff"/>
                </a:solidFill>
                <a:latin typeface="Calibri"/>
              </a:rPr>
              <a:t>La Clinique=la clinica ,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Hôpital=el hospital,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Ambulance=La ambulancia, </a:t>
            </a:r>
            <a:endParaRPr/>
          </a:p>
          <a:p>
            <a:pPr>
              <a:lnSpc>
                <a:spcPct val="100000"/>
              </a:lnSpc>
            </a:pPr>
            <a:r>
              <a:rPr lang="fr-FR" sz="1600">
                <a:solidFill>
                  <a:srgbClr val="ffffff"/>
                </a:solidFill>
                <a:latin typeface="Calibri"/>
              </a:rPr>
              <a:t>Le patient=el/la paciente,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Le docteur=el médico,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Le chirurgien=el cirujano,</a:t>
            </a:r>
            <a:endParaRPr/>
          </a:p>
          <a:p>
            <a:pPr>
              <a:lnSpc>
                <a:spcPct val="100000"/>
              </a:lnSpc>
            </a:pPr>
            <a:r>
              <a:rPr lang="fr-FR" sz="1600">
                <a:solidFill>
                  <a:srgbClr val="ffffff"/>
                </a:solidFill>
                <a:latin typeface="Calibri"/>
              </a:rPr>
              <a:t> 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L’infirmière=la/el enfermero(a),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Douleur=douleur,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Infection=La infeccion, </a:t>
            </a:r>
            <a:endParaRPr/>
          </a:p>
          <a:p>
            <a:pPr>
              <a:lnSpc>
                <a:spcPct val="100000"/>
              </a:lnSpc>
            </a:pPr>
            <a:r>
              <a:rPr lang="fr-FR" sz="1600">
                <a:solidFill>
                  <a:srgbClr val="ffffff"/>
                </a:solidFill>
                <a:latin typeface="Calibri"/>
              </a:rPr>
              <a:t>Fièvre=La fiebre,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Médicament=la medicina,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Injection=La inyeccion, </a:t>
            </a:r>
            <a:endParaRPr/>
          </a:p>
          <a:p>
            <a:pPr>
              <a:lnSpc>
                <a:spcPct val="100000"/>
              </a:lnSpc>
            </a:pPr>
            <a:r>
              <a:rPr lang="fr-FR" sz="1600">
                <a:solidFill>
                  <a:srgbClr val="ffffff"/>
                </a:solidFill>
                <a:latin typeface="Calibri"/>
              </a:rPr>
              <a:t>Bandage=La venda,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Plâtre=La escayola,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Béquilles=las muletas,</a:t>
            </a:r>
            <a:endParaRPr/>
          </a:p>
          <a:p>
            <a:pPr>
              <a:lnSpc>
                <a:spcPct val="100000"/>
              </a:lnSpc>
            </a:pPr>
            <a:r>
              <a:rPr lang="fr-FR" sz="1600">
                <a:solidFill>
                  <a:srgbClr val="ffffff"/>
                </a:solidFill>
                <a:latin typeface="Calibri"/>
              </a:rPr>
              <a:t>La santé=La salud,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La maladie=La enfermedad,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Guérir=curar</a:t>
            </a:r>
            <a:endParaRPr/>
          </a:p>
          <a:p>
            <a:pPr>
              <a:lnSpc>
                <a:spcPct val="100000"/>
              </a:lnSpc>
            </a:pPr>
            <a:r>
              <a:rPr lang="fr-FR" sz="1600">
                <a:solidFill>
                  <a:srgbClr val="ffffff"/>
                </a:solidFill>
                <a:latin typeface="Calibri"/>
              </a:rPr>
              <a:t>La piqûre=La pinchazo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	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Traitement=tratamiento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b="1" lang="fr-FR" sz="1600" u="sng">
                <a:solidFill>
                  <a:srgbClr val="ffffff"/>
                </a:solidFill>
                <a:latin typeface="Calibri"/>
              </a:rPr>
              <a:t>Los expresiones del médico: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lang="fr-FR" sz="1600">
                <a:solidFill>
                  <a:srgbClr val="ffffff"/>
                </a:solidFill>
                <a:latin typeface="Estrangelo Edessa"/>
              </a:rPr>
              <a:t>¿</a:t>
            </a:r>
            <a:r>
              <a:rPr lang="fr-FR" sz="1600">
                <a:solidFill>
                  <a:srgbClr val="ffffff"/>
                </a:solidFill>
                <a:latin typeface="Calibri"/>
              </a:rPr>
              <a:t>Donde te duele ?(ou ça fait mal)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lang="fr-FR" sz="1600">
                <a:solidFill>
                  <a:srgbClr val="ffffff"/>
                </a:solidFill>
                <a:latin typeface="Calibri"/>
              </a:rPr>
              <a:t>A mi me duele a la cabeza (ma tête me fait)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lang="fr-FR" sz="1600">
                <a:solidFill>
                  <a:srgbClr val="ffffff"/>
                </a:solidFill>
                <a:latin typeface="Calibri"/>
              </a:rPr>
              <a:t>El médico le prescrir un tratamiento para curarle (le docteur va lui prescrir un traitement pour le guérir)</a:t>
            </a:r>
            <a:endParaRPr/>
          </a:p>
          <a:p>
            <a:pPr>
              <a:lnSpc>
                <a:spcPct val="100000"/>
              </a:lnSpc>
              <a:buFont typeface="Wingdings" charset="2"/>
              <a:buChar char=""/>
            </a:pPr>
            <a:r>
              <a:rPr lang="fr-FR" sz="1600">
                <a:solidFill>
                  <a:srgbClr val="ffffff"/>
                </a:solidFill>
                <a:latin typeface="Calibri"/>
              </a:rPr>
              <a:t>El médico inyecta un medicamento</a:t>
            </a:r>
            <a:endParaRPr/>
          </a:p>
        </p:txBody>
      </p:sp>
      <p:pic>
        <p:nvPicPr>
          <p:cNvPr id="105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772280" cy="1556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395640" y="3069000"/>
            <a:ext cx="8229240" cy="4525560"/>
          </a:xfrm>
          <a:prstGeom prst="rect">
            <a:avLst/>
          </a:prstGeom>
        </p:spPr>
        <p:txBody>
          <a:bodyPr/>
          <a:p>
            <a:pPr algn="ctr">
              <a:lnSpc>
                <a:spcPct val="100000"/>
              </a:lnSpc>
            </a:pPr>
            <a:r>
              <a:rPr lang="fr-FR" sz="8000">
                <a:solidFill>
                  <a:srgbClr val="ffffff"/>
                </a:solidFill>
                <a:latin typeface="Calibri"/>
              </a:rPr>
              <a:t>Dialogo</a:t>
            </a:r>
            <a:endParaRPr/>
          </a:p>
        </p:txBody>
      </p:sp>
      <p:pic>
        <p:nvPicPr>
          <p:cNvPr id="107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852640" cy="2852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467640" y="227700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fr-FR" sz="4400">
                <a:solidFill>
                  <a:srgbClr val="ffffff"/>
                </a:solidFill>
                <a:latin typeface="Calibri"/>
              </a:rPr>
              <a:t>Vidéos</a:t>
            </a:r>
            <a:endParaRPr/>
          </a:p>
        </p:txBody>
      </p:sp>
      <p:sp>
        <p:nvSpPr>
          <p:cNvPr id="109" name="TextShape 2"/>
          <p:cNvSpPr txBox="1"/>
          <p:nvPr/>
        </p:nvSpPr>
        <p:spPr>
          <a:xfrm>
            <a:off x="914400" y="3789000"/>
            <a:ext cx="8229240" cy="452556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fr-FR" sz="1600" u="sng">
                <a:solidFill>
                  <a:srgbClr val="ffffff"/>
                </a:solidFill>
                <a:latin typeface="Calibri"/>
              </a:rPr>
              <a:t>https://www.youtube.com/watch?v=SHCrkKxgqkY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r-FR" sz="1600" u="sng">
                <a:solidFill>
                  <a:srgbClr val="ffffff"/>
                </a:solidFill>
                <a:latin typeface="Calibri"/>
              </a:rPr>
              <a:t>https</a:t>
            </a:r>
            <a:r>
              <a:rPr lang="fr-FR" sz="1600" u="sng">
                <a:solidFill>
                  <a:srgbClr val="ffffff"/>
                </a:solidFill>
                <a:latin typeface="Calibri"/>
              </a:rPr>
              <a:t>://</a:t>
            </a:r>
            <a:r>
              <a:rPr lang="fr-FR" sz="1600" u="sng">
                <a:solidFill>
                  <a:srgbClr val="ffffff"/>
                </a:solidFill>
                <a:latin typeface="Calibri"/>
              </a:rPr>
              <a:t>www.youtube.com/watch?v=kQm_6ZKKyGA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r-FR" sz="1600" u="sng">
                <a:solidFill>
                  <a:srgbClr val="ffffff"/>
                </a:solidFill>
                <a:latin typeface="Calibri"/>
              </a:rPr>
              <a:t>https://</a:t>
            </a:r>
            <a:r>
              <a:rPr lang="fr-FR" sz="1600" u="sng">
                <a:solidFill>
                  <a:srgbClr val="ffffff"/>
                </a:solidFill>
                <a:latin typeface="Calibri"/>
              </a:rPr>
              <a:t>www.youtube.com/watch?v=KLo_dDVrEa4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fr-FR" sz="1600" u="sng">
                <a:solidFill>
                  <a:srgbClr val="ffffff"/>
                </a:solidFill>
                <a:latin typeface="Calibri"/>
              </a:rPr>
              <a:t>https://</a:t>
            </a:r>
            <a:r>
              <a:rPr lang="fr-FR" sz="1600" u="sng">
                <a:solidFill>
                  <a:srgbClr val="ffffff"/>
                </a:solidFill>
                <a:latin typeface="Calibri"/>
              </a:rPr>
              <a:t>www.youtube.com/watch?v=Taqqit8YxT4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110" name="Picture 2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411280" cy="2411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