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61" r:id="rId6"/>
    <p:sldId id="258" r:id="rId7"/>
    <p:sldId id="259" r:id="rId8"/>
    <p:sldId id="260" r:id="rId9"/>
    <p:sldId id="262" r:id="rId10"/>
    <p:sldId id="263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s.wikipedia.org/wiki/Burocraci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92678" y="2508441"/>
            <a:ext cx="7766936" cy="1646302"/>
          </a:xfrm>
        </p:spPr>
        <p:txBody>
          <a:bodyPr/>
          <a:lstStyle/>
          <a:p>
            <a:r>
              <a:rPr lang="fr-FR" dirty="0" smtClean="0"/>
              <a:t>La Clase Media en </a:t>
            </a:r>
            <a:r>
              <a:rPr lang="fr-FR" dirty="0" err="1" smtClean="0"/>
              <a:t>América</a:t>
            </a:r>
            <a:r>
              <a:rPr lang="fr-FR" dirty="0" smtClean="0"/>
              <a:t> Latina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92678" y="5436409"/>
            <a:ext cx="7766936" cy="1096899"/>
          </a:xfrm>
        </p:spPr>
        <p:txBody>
          <a:bodyPr/>
          <a:lstStyle/>
          <a:p>
            <a:r>
              <a:rPr lang="fr-FR" dirty="0" smtClean="0"/>
              <a:t>Adrian Mendoza, Sandra </a:t>
            </a:r>
            <a:r>
              <a:rPr lang="fr-FR" dirty="0" err="1" smtClean="0"/>
              <a:t>Muñoz</a:t>
            </a:r>
            <a:r>
              <a:rPr lang="fr-FR" dirty="0" smtClean="0"/>
              <a:t>, Fabrice, Tania </a:t>
            </a:r>
            <a:r>
              <a:rPr lang="fr-FR" dirty="0" err="1" smtClean="0"/>
              <a:t>Acevedo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5284"/>
            <a:ext cx="406717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4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Organizaci</a:t>
            </a:r>
            <a:r>
              <a:rPr lang="es-ES" dirty="0" err="1"/>
              <a:t>ó</a:t>
            </a:r>
            <a:r>
              <a:rPr lang="fr-FR" dirty="0" smtClean="0"/>
              <a:t>n social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Grupo de </a:t>
            </a:r>
            <a:r>
              <a:rPr lang="es-ES" dirty="0"/>
              <a:t>individuos comparten una característica común </a:t>
            </a:r>
            <a:r>
              <a:rPr lang="es-ES" dirty="0" smtClean="0"/>
              <a:t>vinculados socialmente </a:t>
            </a:r>
            <a:r>
              <a:rPr lang="es-ES" dirty="0"/>
              <a:t>o </a:t>
            </a:r>
            <a:r>
              <a:rPr lang="es-ES" dirty="0" smtClean="0"/>
              <a:t>económicamente, por su </a:t>
            </a:r>
            <a:r>
              <a:rPr lang="es-ES" dirty="0"/>
              <a:t>función </a:t>
            </a:r>
            <a:r>
              <a:rPr lang="es-ES" dirty="0" smtClean="0"/>
              <a:t>productiva, </a:t>
            </a:r>
            <a:r>
              <a:rPr lang="es-ES" dirty="0"/>
              <a:t>poder </a:t>
            </a:r>
            <a:r>
              <a:rPr lang="es-ES" dirty="0" smtClean="0"/>
              <a:t>adquisitivo o </a:t>
            </a:r>
            <a:r>
              <a:rPr lang="es-ES" dirty="0"/>
              <a:t>por la posición dentro de la </a:t>
            </a:r>
            <a:r>
              <a:rPr lang="es-ES" dirty="0" smtClean="0">
                <a:hlinkClick r:id="rId2" tooltip="Burocracia"/>
              </a:rPr>
              <a:t>burocracia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/>
              <a:t>D</a:t>
            </a:r>
            <a:r>
              <a:rPr lang="es-ES" dirty="0" smtClean="0"/>
              <a:t>ivisión jerárquica: las </a:t>
            </a:r>
            <a:r>
              <a:rPr lang="es-ES" dirty="0"/>
              <a:t>diferencias de ingresos, riquezas y acceso a los recursos materiales.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No son </a:t>
            </a:r>
            <a:r>
              <a:rPr lang="es-ES" dirty="0"/>
              <a:t>grupos cerrados y un individuo puede moverse de una clase a </a:t>
            </a:r>
            <a:r>
              <a:rPr lang="es-ES" dirty="0" smtClean="0"/>
              <a:t>otra.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11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6593" y="457678"/>
            <a:ext cx="8596668" cy="1320800"/>
          </a:xfrm>
        </p:spPr>
        <p:txBody>
          <a:bodyPr/>
          <a:lstStyle/>
          <a:p>
            <a:r>
              <a:rPr lang="fr-FR" dirty="0" smtClean="0"/>
              <a:t>Clase media </a:t>
            </a:r>
            <a:r>
              <a:rPr lang="fr-FR" dirty="0" err="1" smtClean="0"/>
              <a:t>América</a:t>
            </a:r>
            <a:r>
              <a:rPr lang="fr-FR" dirty="0" smtClean="0"/>
              <a:t> Latina</a:t>
            </a:r>
            <a:endParaRPr lang="fr-FR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37" y="1778478"/>
            <a:ext cx="8789662" cy="4284302"/>
          </a:xfrm>
        </p:spPr>
      </p:pic>
    </p:spTree>
    <p:extLst>
      <p:ext uri="{BB962C8B-B14F-4D97-AF65-F5344CB8AC3E}">
        <p14:creationId xmlns:p14="http://schemas.microsoft.com/office/powerpoint/2010/main" val="275054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8" y="473287"/>
            <a:ext cx="6729686" cy="6082059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819" y="2059758"/>
            <a:ext cx="4393777" cy="33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97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4746" y="486372"/>
            <a:ext cx="8596668" cy="1320800"/>
          </a:xfrm>
        </p:spPr>
        <p:txBody>
          <a:bodyPr/>
          <a:lstStyle/>
          <a:p>
            <a:r>
              <a:rPr lang="fr-FR" dirty="0" smtClean="0"/>
              <a:t>Un poco de historia…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73081" y="1807172"/>
            <a:ext cx="5220925" cy="4374687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+mj-lt"/>
              </a:rPr>
              <a:t>Los </a:t>
            </a:r>
            <a:r>
              <a:rPr lang="es-ES" sz="2000" dirty="0" smtClean="0">
                <a:latin typeface="+mj-lt"/>
              </a:rPr>
              <a:t>años </a:t>
            </a:r>
            <a:r>
              <a:rPr lang="es-ES" sz="2000" dirty="0">
                <a:latin typeface="+mj-lt"/>
              </a:rPr>
              <a:t>1980 : Década perdida / Bajada </a:t>
            </a:r>
            <a:r>
              <a:rPr lang="es-ES" sz="2000" dirty="0" smtClean="0">
                <a:latin typeface="+mj-lt"/>
              </a:rPr>
              <a:t>económica</a:t>
            </a:r>
            <a:endParaRPr lang="fr-FR" sz="2000" dirty="0">
              <a:latin typeface="+mj-lt"/>
            </a:endParaRPr>
          </a:p>
          <a:p>
            <a:endParaRPr lang="fr-FR" sz="2000" dirty="0" smtClean="0">
              <a:latin typeface="+mj-lt"/>
            </a:endParaRP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Font typeface="Wingdings 3" panose="05040102010807070707" pitchFamily="18" charset="2"/>
              <a:buChar char="u"/>
            </a:pPr>
            <a:r>
              <a:rPr lang="es-ES" altLang="fr-FR" sz="17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  1990 </a:t>
            </a:r>
            <a:r>
              <a:rPr lang="es-ES" altLang="fr-FR" sz="1700" dirty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: El FMI establece El neoliberalismo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s-ES" altLang="fr-FR" sz="1700" dirty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s-ES" altLang="fr-FR" sz="17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             Seguimiento </a:t>
            </a:r>
            <a:r>
              <a:rPr lang="es-ES" altLang="fr-FR" sz="1700" dirty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de la década perdida para la  </a:t>
            </a:r>
            <a:r>
              <a:rPr lang="es-ES" altLang="fr-FR" sz="17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  	clase </a:t>
            </a:r>
            <a:r>
              <a:rPr lang="es-ES" altLang="fr-FR" sz="1700" dirty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de </a:t>
            </a:r>
            <a:r>
              <a:rPr lang="es-ES" altLang="fr-FR" sz="1700" dirty="0" smtClean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obreros y </a:t>
            </a:r>
            <a:r>
              <a:rPr lang="es-ES" altLang="fr-FR" sz="1700" dirty="0">
                <a:solidFill>
                  <a:schemeClr val="bg2">
                    <a:lumMod val="50000"/>
                  </a:schemeClr>
                </a:solidFill>
                <a:latin typeface="+mj-lt"/>
                <a:ea typeface="Times New Roman" panose="02020603050405020304" pitchFamily="18" charset="0"/>
                <a:cs typeface="Courier New" panose="02070309020205020404" pitchFamily="49" charset="0"/>
              </a:rPr>
              <a:t>la clase media</a:t>
            </a:r>
            <a:r>
              <a:rPr lang="fr-FR" altLang="fr-FR" sz="17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  <a:endParaRPr lang="fr-FR" altLang="fr-FR" sz="1700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000" dirty="0" smtClean="0">
              <a:latin typeface="+mj-lt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000" dirty="0" smtClean="0">
              <a:latin typeface="+mj-lt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000" dirty="0" smtClean="0">
              <a:latin typeface="+mj-lt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dirty="0">
                <a:latin typeface="+mj-lt"/>
              </a:rPr>
              <a:t>Los </a:t>
            </a:r>
            <a:r>
              <a:rPr lang="es-ES" sz="2000" dirty="0" smtClean="0">
                <a:latin typeface="+mj-lt"/>
              </a:rPr>
              <a:t>años </a:t>
            </a:r>
            <a:r>
              <a:rPr lang="es-ES" sz="2000" dirty="0">
                <a:latin typeface="+mj-lt"/>
              </a:rPr>
              <a:t>2000 : El </a:t>
            </a:r>
            <a:r>
              <a:rPr lang="es-ES" sz="2000" dirty="0" smtClean="0">
                <a:latin typeface="+mj-lt"/>
              </a:rPr>
              <a:t>neoliberalismo </a:t>
            </a:r>
            <a:r>
              <a:rPr lang="es-ES" sz="2000" dirty="0">
                <a:latin typeface="+mj-lt"/>
              </a:rPr>
              <a:t>en crisis </a:t>
            </a:r>
            <a:endParaRPr lang="fr-FR" sz="2000" dirty="0">
              <a:latin typeface="+mj-lt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4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46" y="1273578"/>
            <a:ext cx="3775282" cy="252000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86" y="4431299"/>
            <a:ext cx="3477296" cy="242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4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839789"/>
            <a:ext cx="8596668" cy="1320800"/>
          </a:xfrm>
        </p:spPr>
        <p:txBody>
          <a:bodyPr/>
          <a:lstStyle/>
          <a:p>
            <a:r>
              <a:rPr lang="fr-FR" dirty="0" smtClean="0"/>
              <a:t>La Clase Media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dirty="0"/>
              <a:t>¿ </a:t>
            </a:r>
            <a:r>
              <a:rPr lang="es-ES" sz="2000" dirty="0" smtClean="0"/>
              <a:t>Qué es la clase media ?</a:t>
            </a:r>
            <a:r>
              <a:rPr lang="fr-FR" sz="2000" dirty="0" smtClean="0"/>
              <a:t>	</a:t>
            </a:r>
          </a:p>
          <a:p>
            <a:pPr lvl="1"/>
            <a:r>
              <a:rPr lang="es-ES" sz="1800" dirty="0" smtClean="0"/>
              <a:t>La </a:t>
            </a:r>
            <a:r>
              <a:rPr lang="es-ES" sz="1800" dirty="0"/>
              <a:t>gente que gana entre 10 y 50 </a:t>
            </a:r>
            <a:r>
              <a:rPr lang="es-ES" sz="1800" dirty="0" smtClean="0"/>
              <a:t>dólares </a:t>
            </a:r>
            <a:r>
              <a:rPr lang="es-ES" sz="1800" dirty="0"/>
              <a:t>por </a:t>
            </a:r>
            <a:r>
              <a:rPr lang="es-ES" sz="1800" dirty="0" smtClean="0"/>
              <a:t>día </a:t>
            </a:r>
            <a:r>
              <a:rPr lang="es-ES" sz="1800" dirty="0"/>
              <a:t>(criterio del </a:t>
            </a:r>
            <a:r>
              <a:rPr lang="es-ES" sz="1800" dirty="0" smtClean="0"/>
              <a:t>Banco 			Mundial</a:t>
            </a:r>
            <a:r>
              <a:rPr lang="es-ES" sz="1800" dirty="0"/>
              <a:t>)</a:t>
            </a:r>
            <a:endParaRPr lang="fr-FR" sz="1800" dirty="0"/>
          </a:p>
          <a:p>
            <a:r>
              <a:rPr lang="es-ES" sz="2000" dirty="0"/>
              <a:t>Dos </a:t>
            </a:r>
            <a:r>
              <a:rPr lang="es-ES" sz="2000" dirty="0" smtClean="0"/>
              <a:t>categorías </a:t>
            </a:r>
            <a:r>
              <a:rPr lang="es-ES" sz="2000" dirty="0"/>
              <a:t>de clase </a:t>
            </a:r>
            <a:r>
              <a:rPr lang="es-ES" sz="2000" dirty="0" smtClean="0"/>
              <a:t>media:</a:t>
            </a:r>
          </a:p>
          <a:p>
            <a:pPr lvl="1"/>
            <a:r>
              <a:rPr lang="es-ES" sz="1800" dirty="0" smtClean="0"/>
              <a:t>Clase </a:t>
            </a:r>
            <a:r>
              <a:rPr lang="es-ES" sz="1800" dirty="0"/>
              <a:t>media </a:t>
            </a:r>
            <a:r>
              <a:rPr lang="es-ES" sz="1800" dirty="0" smtClean="0"/>
              <a:t>superior</a:t>
            </a:r>
            <a:endParaRPr lang="fr-FR" sz="1800" dirty="0"/>
          </a:p>
          <a:p>
            <a:pPr lvl="1"/>
            <a:r>
              <a:rPr lang="es-ES" sz="1800" dirty="0" smtClean="0"/>
              <a:t>Clase </a:t>
            </a:r>
            <a:r>
              <a:rPr lang="es-ES" sz="1800" dirty="0"/>
              <a:t>media inferior </a:t>
            </a:r>
            <a:endParaRPr lang="es-ES" sz="1800" dirty="0" smtClean="0"/>
          </a:p>
          <a:p>
            <a:pPr lvl="2"/>
            <a:endParaRPr lang="es-ES" dirty="0"/>
          </a:p>
          <a:p>
            <a:pPr lvl="2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27279" y="5215944"/>
            <a:ext cx="71606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accent1">
                    <a:lumMod val="75000"/>
                  </a:schemeClr>
                </a:solidFill>
              </a:rPr>
              <a:t>Hoy la clase media en el mundo : entre 13 y 15 % 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815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912" y="401453"/>
            <a:ext cx="9818948" cy="1320800"/>
          </a:xfrm>
        </p:spPr>
        <p:txBody>
          <a:bodyPr/>
          <a:lstStyle/>
          <a:p>
            <a:r>
              <a:rPr lang="fr-FR" dirty="0"/>
              <a:t>El auge de la clase </a:t>
            </a:r>
            <a:r>
              <a:rPr lang="fr-FR" dirty="0" smtClean="0"/>
              <a:t>media </a:t>
            </a:r>
            <a:r>
              <a:rPr lang="fr-FR" dirty="0"/>
              <a:t>en </a:t>
            </a:r>
            <a:r>
              <a:rPr lang="fr-FR" dirty="0" err="1"/>
              <a:t>América</a:t>
            </a:r>
            <a:r>
              <a:rPr lang="fr-FR" dirty="0"/>
              <a:t> Latina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8578" y="1404510"/>
            <a:ext cx="5058882" cy="1997771"/>
          </a:xfrm>
        </p:spPr>
        <p:txBody>
          <a:bodyPr>
            <a:normAutofit/>
          </a:bodyPr>
          <a:lstStyle/>
          <a:p>
            <a:r>
              <a:rPr lang="fr-FR" sz="2000" dirty="0" smtClean="0"/>
              <a:t>100 </a:t>
            </a:r>
            <a:r>
              <a:rPr lang="fr-FR" sz="2000" dirty="0" err="1" smtClean="0"/>
              <a:t>millones</a:t>
            </a:r>
            <a:r>
              <a:rPr lang="fr-FR" sz="2000" dirty="0" smtClean="0"/>
              <a:t> de </a:t>
            </a:r>
            <a:r>
              <a:rPr lang="fr-FR" sz="2000" dirty="0" err="1" smtClean="0"/>
              <a:t>personas</a:t>
            </a:r>
            <a:r>
              <a:rPr lang="fr-FR" sz="2000" dirty="0" smtClean="0"/>
              <a:t> en 2000 	   		150 </a:t>
            </a:r>
            <a:r>
              <a:rPr lang="fr-FR" sz="2000" dirty="0" err="1" smtClean="0"/>
              <a:t>millones</a:t>
            </a:r>
            <a:r>
              <a:rPr lang="fr-FR" sz="2000" dirty="0" smtClean="0"/>
              <a:t> de </a:t>
            </a:r>
            <a:r>
              <a:rPr lang="fr-FR" sz="2000" dirty="0" err="1" smtClean="0"/>
              <a:t>personas</a:t>
            </a:r>
            <a:r>
              <a:rPr lang="fr-FR" sz="2000" dirty="0" smtClean="0"/>
              <a:t> en 2010</a:t>
            </a:r>
          </a:p>
          <a:p>
            <a:pPr lvl="1"/>
            <a:r>
              <a:rPr lang="fr-FR" sz="1800" dirty="0" smtClean="0"/>
              <a:t>Clase Media 30%</a:t>
            </a:r>
          </a:p>
          <a:p>
            <a:pPr lvl="1"/>
            <a:r>
              <a:rPr lang="fr-FR" sz="1800" dirty="0" err="1" smtClean="0"/>
              <a:t>Ricos</a:t>
            </a:r>
            <a:r>
              <a:rPr lang="fr-FR" sz="1800" dirty="0" smtClean="0"/>
              <a:t> 2%</a:t>
            </a:r>
          </a:p>
          <a:p>
            <a:pPr lvl="1"/>
            <a:r>
              <a:rPr lang="fr-FR" sz="1800" dirty="0" smtClean="0"/>
              <a:t>Clase Media Baja38%</a:t>
            </a:r>
          </a:p>
          <a:p>
            <a:pPr marL="457200" lvl="1" indent="0">
              <a:buNone/>
            </a:pPr>
            <a:endParaRPr lang="fr-FR" sz="1800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15" y="3593206"/>
            <a:ext cx="5499278" cy="2992751"/>
          </a:xfrm>
          <a:prstGeom prst="rect">
            <a:avLst/>
          </a:prstGeom>
          <a:noFill/>
        </p:spPr>
      </p:pic>
      <p:sp>
        <p:nvSpPr>
          <p:cNvPr id="18" name="Flèche droite 17"/>
          <p:cNvSpPr/>
          <p:nvPr/>
        </p:nvSpPr>
        <p:spPr>
          <a:xfrm>
            <a:off x="793263" y="1779405"/>
            <a:ext cx="270456" cy="214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399246" y="4778062"/>
            <a:ext cx="2060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PIB	       2.2%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anual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en la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década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2000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194737" y="1514106"/>
            <a:ext cx="499700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Clase Media</a:t>
            </a:r>
          </a:p>
          <a:p>
            <a:endParaRPr lang="fr-F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Clr>
                <a:schemeClr val="accent1"/>
              </a:buClr>
              <a:buSzPct val="78000"/>
              <a:buFont typeface="Wingdings 3" panose="05040102010807070707" pitchFamily="18" charset="2"/>
              <a:buChar char=""/>
            </a:pP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10$ o 50$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por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fr-FR" dirty="0" err="1" smtClean="0"/>
              <a:t>í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Clr>
                <a:schemeClr val="accent1"/>
              </a:buClr>
              <a:buSzPct val="78000"/>
              <a:buFont typeface="Wingdings 3" panose="05040102010807070707" pitchFamily="18" charset="2"/>
              <a:buChar char="u"/>
            </a:pP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Familia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 4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miembros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buClr>
                <a:schemeClr val="accent1"/>
              </a:buClr>
              <a:buSzPct val="70000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14600&lt;73000$ </a:t>
            </a:r>
            <a:r>
              <a:rPr lang="fr-FR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anual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lèche droite 26"/>
          <p:cNvSpPr/>
          <p:nvPr/>
        </p:nvSpPr>
        <p:spPr>
          <a:xfrm rot="19071032">
            <a:off x="1269176" y="4838707"/>
            <a:ext cx="320759" cy="214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7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¿</a:t>
            </a:r>
            <a:r>
              <a:rPr lang="fr-FR" dirty="0" err="1" smtClean="0"/>
              <a:t>Cambiar</a:t>
            </a:r>
            <a:r>
              <a:rPr lang="fr-FR" dirty="0" smtClean="0"/>
              <a:t> las </a:t>
            </a:r>
            <a:r>
              <a:rPr lang="fr-FR" dirty="0" err="1" smtClean="0"/>
              <a:t>reglas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dirty="0" err="1" smtClean="0"/>
              <a:t>juego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9606" y="2241863"/>
            <a:ext cx="5523825" cy="3880773"/>
          </a:xfrm>
        </p:spPr>
        <p:txBody>
          <a:bodyPr>
            <a:normAutofit/>
          </a:bodyPr>
          <a:lstStyle/>
          <a:p>
            <a:r>
              <a:rPr lang="en-US" sz="2000" dirty="0" err="1"/>
              <a:t>Problema</a:t>
            </a:r>
            <a:r>
              <a:rPr lang="en-US" sz="2000" dirty="0"/>
              <a:t> </a:t>
            </a:r>
            <a:r>
              <a:rPr lang="en-US" sz="2000" dirty="0" smtClean="0"/>
              <a:t>del Sistema</a:t>
            </a:r>
          </a:p>
          <a:p>
            <a:endParaRPr lang="fr-FR" sz="2000" dirty="0"/>
          </a:p>
          <a:p>
            <a:pPr lvl="1"/>
            <a:r>
              <a:rPr lang="en-US" sz="2000" dirty="0" err="1"/>
              <a:t>Igualdad</a:t>
            </a:r>
            <a:r>
              <a:rPr lang="en-US" sz="2000" dirty="0"/>
              <a:t> de </a:t>
            </a:r>
            <a:r>
              <a:rPr lang="en-US" sz="2000" dirty="0" err="1" smtClean="0"/>
              <a:t>oportunidades</a:t>
            </a:r>
            <a:endParaRPr lang="en-US" sz="2000" dirty="0" smtClean="0"/>
          </a:p>
          <a:p>
            <a:pPr lvl="1"/>
            <a:endParaRPr lang="fr-FR" sz="2000" dirty="0"/>
          </a:p>
          <a:p>
            <a:pPr lvl="1"/>
            <a:r>
              <a:rPr lang="en-US" sz="2000" dirty="0" err="1"/>
              <a:t>Reformas</a:t>
            </a:r>
            <a:r>
              <a:rPr lang="en-US" sz="2000" dirty="0"/>
              <a:t> al Sistema de </a:t>
            </a:r>
            <a:r>
              <a:rPr lang="en-US" sz="2000" dirty="0" err="1"/>
              <a:t>protección</a:t>
            </a:r>
            <a:r>
              <a:rPr lang="en-US" sz="2000" dirty="0"/>
              <a:t> </a:t>
            </a:r>
            <a:r>
              <a:rPr lang="en-US" sz="2000" dirty="0" smtClean="0"/>
              <a:t>social</a:t>
            </a:r>
          </a:p>
          <a:p>
            <a:pPr lvl="1"/>
            <a:endParaRPr lang="fr-FR" sz="2000" dirty="0"/>
          </a:p>
          <a:p>
            <a:pPr lvl="1"/>
            <a:r>
              <a:rPr lang="en-US" sz="2000" dirty="0" err="1"/>
              <a:t>Circulo</a:t>
            </a:r>
            <a:r>
              <a:rPr lang="en-US" sz="2000" dirty="0"/>
              <a:t> </a:t>
            </a:r>
            <a:r>
              <a:rPr lang="en-US" sz="2000" dirty="0" err="1"/>
              <a:t>vicioso</a:t>
            </a:r>
            <a:r>
              <a:rPr lang="en-US" sz="2000" dirty="0"/>
              <a:t> de </a:t>
            </a:r>
            <a:r>
              <a:rPr lang="en-US" sz="2000" dirty="0" err="1"/>
              <a:t>impuestos</a:t>
            </a:r>
            <a:r>
              <a:rPr lang="en-US" sz="2000" dirty="0"/>
              <a:t> </a:t>
            </a:r>
            <a:r>
              <a:rPr lang="en-US" sz="2000" dirty="0" err="1"/>
              <a:t>bajos</a:t>
            </a:r>
            <a:endParaRPr lang="fr-FR" sz="2000" dirty="0"/>
          </a:p>
        </p:txBody>
      </p:sp>
      <p:pic>
        <p:nvPicPr>
          <p:cNvPr id="5" name="Image 4" descr="http://elpapeldigital.com/es/media/destacados/2010/a/america-latina-alternativ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5" y="2101626"/>
            <a:ext cx="3628135" cy="3861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0147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Consoldación</a:t>
            </a:r>
            <a:r>
              <a:rPr lang="fr-FR" dirty="0" smtClean="0"/>
              <a:t> de la </a:t>
            </a:r>
            <a:r>
              <a:rPr lang="fr-FR" dirty="0" err="1" smtClean="0"/>
              <a:t>nueva</a:t>
            </a:r>
            <a:r>
              <a:rPr lang="fr-FR" dirty="0" smtClean="0"/>
              <a:t> Clase Media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8394" y="2199226"/>
            <a:ext cx="5929528" cy="3880773"/>
          </a:xfrm>
        </p:spPr>
        <p:txBody>
          <a:bodyPr>
            <a:normAutofit/>
          </a:bodyPr>
          <a:lstStyle/>
          <a:p>
            <a:r>
              <a:rPr lang="fr-FR" sz="2200" dirty="0" err="1" smtClean="0"/>
              <a:t>Retos</a:t>
            </a:r>
            <a:r>
              <a:rPr lang="fr-FR" sz="2200" dirty="0" smtClean="0"/>
              <a:t> </a:t>
            </a:r>
            <a:r>
              <a:rPr lang="fr-FR" sz="2200" dirty="0" err="1" smtClean="0"/>
              <a:t>América</a:t>
            </a:r>
            <a:r>
              <a:rPr lang="fr-FR" sz="2200" dirty="0" smtClean="0"/>
              <a:t> </a:t>
            </a:r>
            <a:r>
              <a:rPr lang="fr-FR" sz="2200" dirty="0"/>
              <a:t>Latina </a:t>
            </a:r>
            <a:endParaRPr lang="fr-FR" sz="2200" dirty="0" smtClean="0"/>
          </a:p>
          <a:p>
            <a:pPr lvl="1"/>
            <a:r>
              <a:rPr lang="fr-FR" sz="1900" dirty="0" err="1" smtClean="0">
                <a:solidFill>
                  <a:schemeClr val="bg2">
                    <a:lumMod val="50000"/>
                  </a:schemeClr>
                </a:solidFill>
              </a:rPr>
              <a:t>Establecer</a:t>
            </a:r>
            <a:r>
              <a:rPr lang="fr-FR" sz="19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reformas </a:t>
            </a:r>
            <a:r>
              <a:rPr lang="fr-FR" sz="1900" dirty="0" err="1">
                <a:solidFill>
                  <a:schemeClr val="bg2">
                    <a:lumMod val="50000"/>
                  </a:schemeClr>
                </a:solidFill>
              </a:rPr>
              <a:t>estructurales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 para </a:t>
            </a:r>
            <a:r>
              <a:rPr lang="fr-FR" sz="1900" dirty="0" err="1">
                <a:solidFill>
                  <a:schemeClr val="bg2">
                    <a:lumMod val="50000"/>
                  </a:schemeClr>
                </a:solidFill>
              </a:rPr>
              <a:t>impulsar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 la </a:t>
            </a:r>
            <a:r>
              <a:rPr lang="fr-FR" sz="1900" dirty="0" err="1">
                <a:solidFill>
                  <a:schemeClr val="bg2">
                    <a:lumMod val="50000"/>
                  </a:schemeClr>
                </a:solidFill>
              </a:rPr>
              <a:t>productividad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fr-FR" sz="19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fr-FR" sz="1900" dirty="0" err="1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fr-FR" sz="1900" dirty="0" err="1" smtClean="0">
                <a:solidFill>
                  <a:schemeClr val="bg2">
                    <a:lumMod val="50000"/>
                  </a:schemeClr>
                </a:solidFill>
              </a:rPr>
              <a:t>onsolidar</a:t>
            </a:r>
            <a:r>
              <a:rPr lang="fr-FR" sz="19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la </a:t>
            </a:r>
            <a:r>
              <a:rPr lang="fr-FR" sz="1900" dirty="0" err="1">
                <a:solidFill>
                  <a:schemeClr val="bg2">
                    <a:lumMod val="50000"/>
                  </a:schemeClr>
                </a:solidFill>
              </a:rPr>
              <a:t>nueva</a:t>
            </a:r>
            <a:r>
              <a:rPr lang="fr-FR" sz="19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900" dirty="0" smtClean="0">
                <a:solidFill>
                  <a:schemeClr val="bg2">
                    <a:lumMod val="50000"/>
                  </a:schemeClr>
                </a:solidFill>
              </a:rPr>
              <a:t>clase</a:t>
            </a:r>
            <a:endParaRPr lang="es-CO" sz="19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s-CO" sz="2200" dirty="0"/>
          </a:p>
          <a:p>
            <a:pPr lvl="1"/>
            <a:endParaRPr lang="es-CO" sz="2200" dirty="0" smtClean="0"/>
          </a:p>
          <a:p>
            <a:r>
              <a:rPr lang="fr-FR" sz="2200" dirty="0"/>
              <a:t>Las </a:t>
            </a:r>
            <a:r>
              <a:rPr lang="fr-FR" sz="2200" dirty="0" err="1"/>
              <a:t>tasas</a:t>
            </a:r>
            <a:r>
              <a:rPr lang="fr-FR" sz="2200" dirty="0"/>
              <a:t> de </a:t>
            </a:r>
            <a:r>
              <a:rPr lang="fr-FR" sz="2200" dirty="0" err="1" smtClean="0"/>
              <a:t>crecimiento</a:t>
            </a:r>
            <a:r>
              <a:rPr lang="fr-FR" sz="2200" dirty="0" smtClean="0"/>
              <a:t>, </a:t>
            </a:r>
            <a:r>
              <a:rPr lang="fr-FR" sz="2200" dirty="0" err="1" smtClean="0"/>
              <a:t>alcanzaron</a:t>
            </a:r>
            <a:endParaRPr lang="fr-FR" sz="2200" dirty="0"/>
          </a:p>
          <a:p>
            <a:pPr lvl="1"/>
            <a:r>
              <a:rPr lang="fr-FR" sz="2000" dirty="0" smtClean="0"/>
              <a:t>5 </a:t>
            </a:r>
            <a:r>
              <a:rPr lang="fr-FR" sz="2000" dirty="0"/>
              <a:t>% </a:t>
            </a:r>
            <a:r>
              <a:rPr lang="fr-FR" sz="2000" dirty="0" err="1"/>
              <a:t>por</a:t>
            </a:r>
            <a:r>
              <a:rPr lang="fr-FR" sz="2000" dirty="0"/>
              <a:t> </a:t>
            </a:r>
            <a:r>
              <a:rPr lang="fr-FR" sz="2000" dirty="0" err="1"/>
              <a:t>término</a:t>
            </a:r>
            <a:r>
              <a:rPr lang="fr-FR" sz="2000" dirty="0"/>
              <a:t> </a:t>
            </a:r>
            <a:r>
              <a:rPr lang="fr-FR" sz="2000" dirty="0" smtClean="0"/>
              <a:t>medio</a:t>
            </a:r>
          </a:p>
          <a:p>
            <a:pPr lvl="1"/>
            <a:r>
              <a:rPr lang="fr-FR" sz="2000" dirty="0" smtClean="0"/>
              <a:t>8-9 % en </a:t>
            </a:r>
            <a:r>
              <a:rPr lang="fr-FR" sz="2000" dirty="0" err="1" smtClean="0"/>
              <a:t>ciertos</a:t>
            </a:r>
            <a:r>
              <a:rPr lang="fr-FR" sz="2000" dirty="0" smtClean="0"/>
              <a:t> </a:t>
            </a:r>
            <a:r>
              <a:rPr lang="fr-FR" sz="2000" dirty="0" err="1" smtClean="0"/>
              <a:t>países</a:t>
            </a:r>
            <a:endParaRPr lang="es-CO" dirty="0"/>
          </a:p>
        </p:txBody>
      </p:sp>
      <p:pic>
        <p:nvPicPr>
          <p:cNvPr id="3074" name="Picture 2" descr="http://www.infolatam.com/wp-content/uploads/2013/03/75970-clase_medi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012" y="2591843"/>
            <a:ext cx="4274757" cy="284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663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2330" y="1146220"/>
            <a:ext cx="4332547" cy="4816698"/>
          </a:xfrm>
        </p:spPr>
        <p:txBody>
          <a:bodyPr>
            <a:normAutofit/>
          </a:bodyPr>
          <a:lstStyle/>
          <a:p>
            <a:r>
              <a:rPr lang="fr-FR" sz="2000" dirty="0" smtClean="0"/>
              <a:t>El </a:t>
            </a:r>
            <a:r>
              <a:rPr lang="fr-FR" sz="2000" dirty="0"/>
              <a:t>Centro de </a:t>
            </a:r>
            <a:r>
              <a:rPr lang="fr-FR" sz="2000" dirty="0" err="1"/>
              <a:t>desarrollo</a:t>
            </a:r>
            <a:r>
              <a:rPr lang="fr-FR" sz="2000" dirty="0"/>
              <a:t> de la OCDE </a:t>
            </a:r>
            <a:r>
              <a:rPr lang="fr-FR" sz="2000" dirty="0" err="1" smtClean="0"/>
              <a:t>recomienda</a:t>
            </a:r>
            <a:r>
              <a:rPr lang="fr-FR" sz="2000" dirty="0" smtClean="0"/>
              <a:t> </a:t>
            </a:r>
            <a:r>
              <a:rPr lang="fr-FR" sz="2000" dirty="0" err="1"/>
              <a:t>tres</a:t>
            </a:r>
            <a:r>
              <a:rPr lang="fr-FR" sz="2000" dirty="0"/>
              <a:t> </a:t>
            </a:r>
            <a:r>
              <a:rPr lang="fr-FR" sz="2000" dirty="0" err="1"/>
              <a:t>acciones</a:t>
            </a:r>
            <a:r>
              <a:rPr lang="fr-FR" sz="2000" dirty="0"/>
              <a:t> a los </a:t>
            </a:r>
            <a:r>
              <a:rPr lang="fr-FR" sz="2000" dirty="0" err="1"/>
              <a:t>gobiernos</a:t>
            </a:r>
            <a:r>
              <a:rPr lang="fr-FR" sz="2000" dirty="0"/>
              <a:t>: 	</a:t>
            </a:r>
            <a:endParaRPr lang="fr-FR" sz="2000" dirty="0" smtClean="0"/>
          </a:p>
          <a:p>
            <a:endParaRPr lang="fr-FR" dirty="0" smtClean="0"/>
          </a:p>
          <a:p>
            <a:pPr lvl="1"/>
            <a:r>
              <a:rPr lang="fr-FR" sz="1800" dirty="0" err="1" smtClean="0">
                <a:solidFill>
                  <a:schemeClr val="bg2">
                    <a:lumMod val="50000"/>
                  </a:schemeClr>
                </a:solidFill>
              </a:rPr>
              <a:t>Extender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 la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protección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social </a:t>
            </a:r>
            <a:endParaRPr lang="fr-FR" sz="18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Animar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la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movilidad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social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ascendiente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a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través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de la </a:t>
            </a:r>
            <a:r>
              <a:rPr lang="fr-FR" sz="1800" dirty="0" err="1" smtClean="0">
                <a:solidFill>
                  <a:schemeClr val="bg2">
                    <a:lumMod val="50000"/>
                  </a:schemeClr>
                </a:solidFill>
              </a:rPr>
              <a:t>educación</a:t>
            </a:r>
            <a:endParaRPr lang="fr-FR" sz="18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R</a:t>
            </a:r>
            <a:r>
              <a:rPr lang="fr-FR" sz="1800" dirty="0" err="1" smtClean="0">
                <a:solidFill>
                  <a:schemeClr val="bg2">
                    <a:lumMod val="50000"/>
                  </a:schemeClr>
                </a:solidFill>
              </a:rPr>
              <a:t>eforzar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el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contrato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social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mejorando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la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calidad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de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servicios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dirty="0" err="1">
                <a:solidFill>
                  <a:schemeClr val="bg2">
                    <a:lumMod val="50000"/>
                  </a:schemeClr>
                </a:solidFill>
              </a:rPr>
              <a:t>públicos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(la </a:t>
            </a:r>
            <a:r>
              <a:rPr lang="fr-FR" sz="1800" dirty="0" err="1" smtClean="0">
                <a:solidFill>
                  <a:schemeClr val="bg2">
                    <a:lumMod val="50000"/>
                  </a:schemeClr>
                </a:solidFill>
              </a:rPr>
              <a:t>salud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,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</a:rPr>
              <a:t>la </a:t>
            </a:r>
            <a:r>
              <a:rPr lang="fr-FR" sz="1800" dirty="0" err="1" smtClean="0">
                <a:solidFill>
                  <a:schemeClr val="bg2">
                    <a:lumMod val="50000"/>
                  </a:schemeClr>
                </a:solidFill>
              </a:rPr>
              <a:t>educación</a:t>
            </a:r>
            <a:r>
              <a:rPr lang="fr-FR" sz="1800" dirty="0" smtClean="0">
                <a:solidFill>
                  <a:schemeClr val="bg2">
                    <a:lumMod val="50000"/>
                  </a:schemeClr>
                </a:solidFill>
              </a:rPr>
              <a:t>, ..)</a:t>
            </a:r>
          </a:p>
          <a:p>
            <a:pPr lvl="1"/>
            <a:endParaRPr lang="fr-FR" sz="2000" dirty="0"/>
          </a:p>
          <a:p>
            <a:pPr lvl="1"/>
            <a:endParaRPr lang="fr-FR" dirty="0"/>
          </a:p>
        </p:txBody>
      </p:sp>
      <p:pic>
        <p:nvPicPr>
          <p:cNvPr id="4" name="image01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265317" y="1403797"/>
            <a:ext cx="6119607" cy="4022294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49177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Conclusi</a:t>
            </a:r>
            <a:r>
              <a:rPr lang="fr-FR" dirty="0" err="1"/>
              <a:t>ó</a:t>
            </a:r>
            <a:r>
              <a:rPr lang="fr-FR" dirty="0" err="1" smtClean="0"/>
              <a:t>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2160589"/>
            <a:ext cx="3907545" cy="3880773"/>
          </a:xfrm>
        </p:spPr>
        <p:txBody>
          <a:bodyPr>
            <a:normAutofit/>
          </a:bodyPr>
          <a:lstStyle/>
          <a:p>
            <a:r>
              <a:rPr lang="fr-FR" dirty="0"/>
              <a:t>La clase media </a:t>
            </a:r>
            <a:r>
              <a:rPr lang="fr-FR" dirty="0" err="1"/>
              <a:t>aumentó</a:t>
            </a:r>
            <a:r>
              <a:rPr lang="fr-FR" dirty="0"/>
              <a:t> de un 50% en </a:t>
            </a:r>
            <a:r>
              <a:rPr lang="fr-FR" dirty="0" err="1"/>
              <a:t>América</a:t>
            </a:r>
            <a:r>
              <a:rPr lang="fr-FR" dirty="0"/>
              <a:t> Latina en la </a:t>
            </a:r>
            <a:r>
              <a:rPr lang="fr-FR" b="1" dirty="0" err="1"/>
              <a:t>últi</a:t>
            </a:r>
            <a:r>
              <a:rPr lang="fr-FR" dirty="0" err="1"/>
              <a:t>ma</a:t>
            </a:r>
            <a:r>
              <a:rPr lang="fr-FR" dirty="0"/>
              <a:t> </a:t>
            </a:r>
            <a:r>
              <a:rPr lang="fr-FR" dirty="0" err="1"/>
              <a:t>década</a:t>
            </a:r>
            <a:endParaRPr lang="fr-FR" dirty="0"/>
          </a:p>
          <a:p>
            <a:endParaRPr lang="fr-FR" dirty="0"/>
          </a:p>
          <a:p>
            <a:r>
              <a:rPr lang="fr-FR" dirty="0" smtClean="0"/>
              <a:t>Se </a:t>
            </a:r>
            <a:r>
              <a:rPr lang="fr-FR" dirty="0" err="1" smtClean="0"/>
              <a:t>necesitan</a:t>
            </a:r>
            <a:r>
              <a:rPr lang="fr-FR" dirty="0" smtClean="0"/>
              <a:t> </a:t>
            </a:r>
            <a:r>
              <a:rPr lang="fr-FR" dirty="0"/>
              <a:t>reformas y </a:t>
            </a:r>
            <a:r>
              <a:rPr lang="fr-FR" dirty="0" err="1"/>
              <a:t>medidas</a:t>
            </a:r>
            <a:r>
              <a:rPr lang="fr-FR" dirty="0"/>
              <a:t> que </a:t>
            </a:r>
            <a:r>
              <a:rPr lang="fr-FR" dirty="0" err="1"/>
              <a:t>puedan</a:t>
            </a:r>
            <a:r>
              <a:rPr lang="fr-FR" dirty="0"/>
              <a:t> </a:t>
            </a:r>
            <a:r>
              <a:rPr lang="fr-FR" dirty="0" err="1"/>
              <a:t>asegurar</a:t>
            </a:r>
            <a:r>
              <a:rPr lang="fr-FR" dirty="0"/>
              <a:t> su </a:t>
            </a:r>
            <a:r>
              <a:rPr lang="fr-FR" dirty="0" err="1"/>
              <a:t>bienestar</a:t>
            </a:r>
            <a:endParaRPr lang="fr-FR" dirty="0"/>
          </a:p>
          <a:p>
            <a:endParaRPr lang="fr-FR" dirty="0"/>
          </a:p>
          <a:p>
            <a:r>
              <a:rPr lang="fr-FR" dirty="0"/>
              <a:t>La clase media </a:t>
            </a:r>
            <a:r>
              <a:rPr lang="fr-FR" dirty="0" err="1"/>
              <a:t>Latinoaméricana</a:t>
            </a:r>
            <a:r>
              <a:rPr lang="fr-FR" dirty="0"/>
              <a:t> </a:t>
            </a:r>
            <a:r>
              <a:rPr lang="fr-FR" dirty="0" err="1"/>
              <a:t>sique</a:t>
            </a:r>
            <a:r>
              <a:rPr lang="fr-FR" dirty="0"/>
              <a:t> </a:t>
            </a:r>
            <a:r>
              <a:rPr lang="fr-FR" dirty="0" err="1"/>
              <a:t>siendo</a:t>
            </a:r>
            <a:r>
              <a:rPr lang="fr-FR" dirty="0"/>
              <a:t> </a:t>
            </a:r>
            <a:r>
              <a:rPr lang="fr-FR" dirty="0" err="1"/>
              <a:t>inferior</a:t>
            </a:r>
            <a:r>
              <a:rPr lang="fr-FR" dirty="0"/>
              <a:t> a la de Europa o </a:t>
            </a:r>
            <a:r>
              <a:rPr lang="fr-FR" dirty="0" err="1"/>
              <a:t>Estados</a:t>
            </a:r>
            <a:r>
              <a:rPr lang="fr-FR" dirty="0"/>
              <a:t> </a:t>
            </a:r>
            <a:r>
              <a:rPr lang="fr-FR" dirty="0" err="1"/>
              <a:t>Unidos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275" y="2160589"/>
            <a:ext cx="5571723" cy="369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168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282</Words>
  <Application>Microsoft Office PowerPoint</Application>
  <PresentationFormat>Grand écran</PresentationFormat>
  <Paragraphs>66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Courier New</vt:lpstr>
      <vt:lpstr>Times New Roman</vt:lpstr>
      <vt:lpstr>Trebuchet MS</vt:lpstr>
      <vt:lpstr>Wingdings 3</vt:lpstr>
      <vt:lpstr>Facette</vt:lpstr>
      <vt:lpstr>La Clase Media en América Latina</vt:lpstr>
      <vt:lpstr>Organización social</vt:lpstr>
      <vt:lpstr>Clase media América Latina</vt:lpstr>
      <vt:lpstr>Présentation PowerPoint</vt:lpstr>
      <vt:lpstr>Un poco de historia…</vt:lpstr>
      <vt:lpstr>La Clase Media</vt:lpstr>
      <vt:lpstr>El auge de la clase media en América Latina</vt:lpstr>
      <vt:lpstr>¿Cambiar las reglas del juego?</vt:lpstr>
      <vt:lpstr>Consoldación de la nueva Clase Media</vt:lpstr>
      <vt:lpstr>Présentation PowerPoint</vt:lpstr>
      <vt:lpstr>Conclusión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clase Media en América Latina</dc:title>
  <dc:creator>Sacevedo</dc:creator>
  <cp:lastModifiedBy>Sacevedo</cp:lastModifiedBy>
  <cp:revision>13</cp:revision>
  <dcterms:created xsi:type="dcterms:W3CDTF">2015-03-12T07:17:56Z</dcterms:created>
  <dcterms:modified xsi:type="dcterms:W3CDTF">2015-03-19T08:23:46Z</dcterms:modified>
</cp:coreProperties>
</file>