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72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isocè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B3564ED-E18E-4F35-A9C3-764EA0F5CC02}" type="datetimeFigureOut">
              <a:rPr lang="fr-FR" smtClean="0"/>
              <a:t>26/11/2014</a:t>
            </a:fld>
            <a:endParaRPr lang="fr-FR"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fr-FR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0F9CCD81-B911-4180-B37A-CF66E1567D5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B3564ED-E18E-4F35-A9C3-764EA0F5CC02}" type="datetimeFigureOut">
              <a:rPr lang="fr-FR" smtClean="0"/>
              <a:t>26/11/2014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CD81-B911-4180-B37A-CF66E1567D5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iangle isocè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B3564ED-E18E-4F35-A9C3-764EA0F5CC02}" type="datetimeFigureOut">
              <a:rPr lang="fr-FR" smtClean="0"/>
              <a:t>26/11/2014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0F9CCD81-B911-4180-B37A-CF66E1567D57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B3564ED-E18E-4F35-A9C3-764EA0F5CC02}" type="datetimeFigureOut">
              <a:rPr lang="fr-FR" smtClean="0"/>
              <a:t>26/11/2014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F9CCD81-B911-4180-B37A-CF66E1567D5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B3564ED-E18E-4F35-A9C3-764EA0F5CC02}" type="datetimeFigureOut">
              <a:rPr lang="fr-FR" smtClean="0"/>
              <a:t>26/11/2014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0F9CCD81-B911-4180-B37A-CF66E1567D57}" type="slidenum">
              <a:rPr lang="fr-FR" smtClean="0"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64ED-E18E-4F35-A9C3-764EA0F5CC02}" type="datetimeFigureOut">
              <a:rPr lang="fr-FR" smtClean="0"/>
              <a:t>26/11/2014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CD81-B911-4180-B37A-CF66E1567D5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B3564ED-E18E-4F35-A9C3-764EA0F5CC02}" type="datetimeFigureOut">
              <a:rPr lang="fr-FR" smtClean="0"/>
              <a:t>26/11/2014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F9CCD81-B911-4180-B37A-CF66E1567D5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B3564ED-E18E-4F35-A9C3-764EA0F5CC02}" type="datetimeFigureOut">
              <a:rPr lang="fr-FR" smtClean="0"/>
              <a:t>26/11/2014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0F9CCD81-B911-4180-B37A-CF66E1567D57}" type="slidenum">
              <a:rPr lang="fr-FR" smtClean="0"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B3564ED-E18E-4F35-A9C3-764EA0F5CC02}" type="datetimeFigureOut">
              <a:rPr lang="fr-FR" smtClean="0"/>
              <a:t>26/11/2014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F9CCD81-B911-4180-B37A-CF66E1567D57}" type="slidenum">
              <a:rPr lang="fr-FR" smtClean="0"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64ED-E18E-4F35-A9C3-764EA0F5CC02}" type="datetimeFigureOut">
              <a:rPr lang="fr-FR" smtClean="0"/>
              <a:t>26/11/2014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CD81-B911-4180-B37A-CF66E1567D5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64ED-E18E-4F35-A9C3-764EA0F5CC02}" type="datetimeFigureOut">
              <a:rPr lang="fr-FR" smtClean="0"/>
              <a:t>26/11/2014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CD81-B911-4180-B37A-CF66E1567D5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B3564ED-E18E-4F35-A9C3-764EA0F5CC02}" type="datetimeFigureOut">
              <a:rPr lang="fr-FR" smtClean="0"/>
              <a:t>26/11/2014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F9CCD81-B911-4180-B37A-CF66E1567D57}" type="slidenum">
              <a:rPr lang="fr-FR" smtClean="0"/>
              <a:t>‹N°›</a:t>
            </a:fld>
            <a:endParaRPr lang="fr-FR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3528" y="1412776"/>
            <a:ext cx="8062912" cy="1470025"/>
          </a:xfrm>
        </p:spPr>
        <p:txBody>
          <a:bodyPr>
            <a:noAutofit/>
          </a:bodyPr>
          <a:lstStyle/>
          <a:p>
            <a:pPr algn="ctr"/>
            <a:r>
              <a:rPr lang="fr-FR" sz="5400" b="1" u="sng" dirty="0" smtClean="0"/>
              <a:t>Las </a:t>
            </a:r>
            <a:r>
              <a:rPr lang="es-ES" sz="5400" b="1" u="sng" dirty="0" smtClean="0"/>
              <a:t>franquicias</a:t>
            </a:r>
            <a:r>
              <a:rPr lang="fr-FR" sz="5400" b="1" u="sng" dirty="0" smtClean="0"/>
              <a:t> </a:t>
            </a:r>
            <a:r>
              <a:rPr lang="fr-FR" sz="5400" b="1" u="sng" dirty="0" smtClean="0"/>
              <a:t>en </a:t>
            </a:r>
            <a:r>
              <a:rPr lang="es-ES" sz="5400" b="1" u="sng" dirty="0" smtClean="0"/>
              <a:t>América</a:t>
            </a:r>
            <a:r>
              <a:rPr lang="fr-FR" sz="5400" b="1" u="sng" dirty="0" smtClean="0"/>
              <a:t> </a:t>
            </a:r>
            <a:r>
              <a:rPr lang="fr-FR" sz="5400" b="1" u="sng" dirty="0" smtClean="0"/>
              <a:t>Latina</a:t>
            </a:r>
            <a:endParaRPr lang="fr-FR" sz="5400" b="1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11560" y="3789040"/>
            <a:ext cx="8062912" cy="1752600"/>
          </a:xfrm>
        </p:spPr>
        <p:txBody>
          <a:bodyPr>
            <a:normAutofit/>
          </a:bodyPr>
          <a:lstStyle/>
          <a:p>
            <a:pPr algn="ctr"/>
            <a:r>
              <a:rPr lang="es-ES" sz="2400" dirty="0" smtClean="0"/>
              <a:t>Implantación y desarrollo  de nuevos negocios</a:t>
            </a:r>
            <a:endParaRPr lang="es-ES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6300192" y="5589240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Bras Marien</a:t>
            </a:r>
          </a:p>
          <a:p>
            <a:r>
              <a:rPr lang="fr-FR" dirty="0" smtClean="0"/>
              <a:t>Mendoza Adrian</a:t>
            </a:r>
          </a:p>
          <a:p>
            <a:r>
              <a:rPr lang="fr-FR" dirty="0" smtClean="0"/>
              <a:t>Quesada Manon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Sumario</a:t>
            </a:r>
            <a:endParaRPr lang="es-E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72000"/>
          </a:xfrm>
        </p:spPr>
        <p:txBody>
          <a:bodyPr/>
          <a:lstStyle/>
          <a:p>
            <a:r>
              <a:rPr lang="es-ES" dirty="0" smtClean="0"/>
              <a:t>Origen de la franquicia</a:t>
            </a:r>
          </a:p>
          <a:p>
            <a:r>
              <a:rPr lang="es-ES" dirty="0" smtClean="0"/>
              <a:t>Las franquicias en los países desarrollados </a:t>
            </a:r>
          </a:p>
          <a:p>
            <a:r>
              <a:rPr lang="es-ES" dirty="0" smtClean="0"/>
              <a:t>Las franquicias de los países abiertos a la economía mundial</a:t>
            </a:r>
          </a:p>
          <a:p>
            <a:r>
              <a:rPr lang="es-ES" dirty="0" smtClean="0"/>
              <a:t>Las franquicias en los países desarrollándose</a:t>
            </a:r>
          </a:p>
          <a:p>
            <a:r>
              <a:rPr lang="es-ES" dirty="0" smtClean="0"/>
              <a:t>Conclusión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Porcentaje de franquicias locales o extranjeras por país.</a:t>
            </a:r>
            <a:endParaRPr lang="es-ES" dirty="0"/>
          </a:p>
        </p:txBody>
      </p:sp>
      <p:pic>
        <p:nvPicPr>
          <p:cNvPr id="7" name="Espace réservé pour une image  6" descr="%_franquicias_locale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2421" r="12421"/>
          <a:stretch>
            <a:fillRect/>
          </a:stretch>
        </p:blipFill>
        <p:spPr>
          <a:xfrm>
            <a:off x="1259632" y="260648"/>
            <a:ext cx="6996069" cy="52339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1187624" y="5551984"/>
            <a:ext cx="7776864" cy="104536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b="1" dirty="0" smtClean="0">
                <a:latin typeface="+mj-lt"/>
              </a:rPr>
              <a:t>Franquicia </a:t>
            </a:r>
            <a:r>
              <a:rPr lang="es-ES" dirty="0" smtClean="0">
                <a:latin typeface="+mj-lt"/>
              </a:rPr>
              <a:t>: Empresa personal que hace sus negocios usando el signo de una empresa  conocida y desarrollada económicamente. Recibe una compensación económica por la utilización de su marca y de su asistencia (transmisión del saber-hacer)</a:t>
            </a:r>
          </a:p>
          <a:p>
            <a:pPr algn="just"/>
            <a:endParaRPr lang="es-ES" dirty="0" smtClean="0">
              <a:latin typeface="+mj-lt"/>
            </a:endParaRPr>
          </a:p>
          <a:p>
            <a:pPr algn="just"/>
            <a:r>
              <a:rPr lang="es-ES" dirty="0" smtClean="0">
                <a:latin typeface="+mj-lt"/>
              </a:rPr>
              <a:t>En América Latina, los países tienen diferentes legislaciones sobre las franquicias.</a:t>
            </a:r>
          </a:p>
          <a:p>
            <a:pPr algn="r"/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err="1" smtClean="0"/>
              <a:t>Colombia</a:t>
            </a:r>
            <a:endParaRPr lang="fr-FR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556792"/>
            <a:ext cx="6131024" cy="5040560"/>
          </a:xfrm>
        </p:spPr>
        <p:txBody>
          <a:bodyPr>
            <a:normAutofit fontScale="92500" lnSpcReduction="10000"/>
          </a:bodyPr>
          <a:lstStyle/>
          <a:p>
            <a:r>
              <a:rPr lang="es-ES" sz="2600" dirty="0" smtClean="0"/>
              <a:t>Empieza la expansión de las franquicias en 1993</a:t>
            </a:r>
          </a:p>
          <a:p>
            <a:r>
              <a:rPr lang="es-ES" sz="2600" dirty="0" smtClean="0"/>
              <a:t>Ley numero 283 de Jueves 26 noviembre de 1998 que regula las franquicias</a:t>
            </a:r>
          </a:p>
          <a:p>
            <a:r>
              <a:rPr lang="es-ES" sz="2600" dirty="0" smtClean="0"/>
              <a:t>Primeras empresas franquiciadas colombianas : Caribú internacional (1977), El Bohemio (1986) y KOKORIKO (1987)  </a:t>
            </a:r>
          </a:p>
          <a:p>
            <a:r>
              <a:rPr lang="es-ES" sz="2600" dirty="0" smtClean="0"/>
              <a:t>Otras empresas franquiciadoras : Sándwich Cubano, Naturalice </a:t>
            </a:r>
            <a:r>
              <a:rPr lang="es-ES" sz="2600" dirty="0" smtClean="0"/>
              <a:t>Cream</a:t>
            </a:r>
            <a:r>
              <a:rPr lang="es-ES" sz="2600" dirty="0" smtClean="0"/>
              <a:t>, </a:t>
            </a:r>
            <a:r>
              <a:rPr lang="es-ES" sz="2600" dirty="0" smtClean="0"/>
              <a:t>Klipi</a:t>
            </a:r>
            <a:r>
              <a:rPr lang="es-ES" sz="2600" dirty="0" smtClean="0"/>
              <a:t> y </a:t>
            </a:r>
            <a:r>
              <a:rPr lang="es-ES" sz="2600" dirty="0" smtClean="0"/>
              <a:t>Mister</a:t>
            </a:r>
            <a:r>
              <a:rPr lang="es-ES" sz="2600" dirty="0" smtClean="0"/>
              <a:t> </a:t>
            </a:r>
            <a:r>
              <a:rPr lang="es-ES" sz="2600" dirty="0" smtClean="0"/>
              <a:t>Pompy</a:t>
            </a:r>
            <a:r>
              <a:rPr lang="es-ES" sz="2600" dirty="0" smtClean="0"/>
              <a:t>, Rico Mc Polo …</a:t>
            </a:r>
          </a:p>
          <a:p>
            <a:endParaRPr lang="es-ES" dirty="0"/>
          </a:p>
        </p:txBody>
      </p:sp>
      <p:pic>
        <p:nvPicPr>
          <p:cNvPr id="4" name="Image 3" descr="sandwich-qba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1556792"/>
            <a:ext cx="2204824" cy="220482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732240" y="3861048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Sandwich </a:t>
            </a:r>
            <a:r>
              <a:rPr lang="fr-FR" sz="12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Cubano</a:t>
            </a:r>
            <a:endParaRPr lang="fr-FR" sz="12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Image 5" descr="kokoriko0524-10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4293096"/>
            <a:ext cx="2361302" cy="162457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588224" y="6093296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Restorante</a:t>
            </a:r>
            <a:r>
              <a:rPr lang="fr-FR" sz="12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fr-FR" sz="12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kokoriko</a:t>
            </a:r>
            <a:endParaRPr lang="fr-FR" sz="12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smtClean="0"/>
              <a:t>Mexico</a:t>
            </a:r>
            <a:endParaRPr lang="fr-FR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889448"/>
            <a:ext cx="7740352" cy="4968552"/>
          </a:xfrm>
        </p:spPr>
        <p:txBody>
          <a:bodyPr>
            <a:normAutofit fontScale="62500" lnSpcReduction="20000"/>
          </a:bodyPr>
          <a:lstStyle/>
          <a:p>
            <a:r>
              <a:rPr lang="es-ES" sz="3200" dirty="0" smtClean="0"/>
              <a:t>Leyes sobre las franquicias : </a:t>
            </a:r>
          </a:p>
          <a:p>
            <a:pPr marL="0" indent="0">
              <a:buNone/>
            </a:pPr>
            <a:r>
              <a:rPr lang="es-ES" sz="3200" dirty="0" smtClean="0"/>
              <a:t>	Dos obligaciones, Ayuda de el Estado</a:t>
            </a:r>
          </a:p>
          <a:p>
            <a:r>
              <a:rPr lang="es-ES" sz="3200" dirty="0" smtClean="0"/>
              <a:t>Primera empresa que empieza a usar una forma de franquicia : </a:t>
            </a:r>
          </a:p>
          <a:p>
            <a:pPr marL="0" indent="0">
              <a:buNone/>
            </a:pPr>
            <a:r>
              <a:rPr lang="es-ES" sz="3200" dirty="0" smtClean="0"/>
              <a:t>	SINGER (fabrica de maquinas de coser)</a:t>
            </a:r>
          </a:p>
          <a:p>
            <a:r>
              <a:rPr lang="es-ES" sz="3200" dirty="0" smtClean="0"/>
              <a:t>Primera Franquicia extranjera :</a:t>
            </a:r>
          </a:p>
          <a:p>
            <a:pPr marL="0" indent="0">
              <a:buNone/>
            </a:pPr>
            <a:r>
              <a:rPr lang="es-ES" sz="3200" dirty="0" smtClean="0"/>
              <a:t>	Mc </a:t>
            </a:r>
            <a:r>
              <a:rPr lang="es-ES" sz="3200" dirty="0" smtClean="0"/>
              <a:t>Donald’s</a:t>
            </a:r>
            <a:r>
              <a:rPr lang="es-ES" sz="3200" dirty="0" smtClean="0"/>
              <a:t> en 1985</a:t>
            </a:r>
          </a:p>
          <a:p>
            <a:r>
              <a:rPr lang="es-ES" sz="3200" dirty="0" smtClean="0"/>
              <a:t>Entre 1985 y 1994 :</a:t>
            </a:r>
          </a:p>
          <a:p>
            <a:pPr marL="0" indent="0">
              <a:buNone/>
            </a:pPr>
            <a:r>
              <a:rPr lang="es-ES" sz="3200" dirty="0" smtClean="0"/>
              <a:t>	Desarrollo de las franquicias de un 845%</a:t>
            </a:r>
          </a:p>
          <a:p>
            <a:r>
              <a:rPr lang="es-ES" sz="3200" dirty="0" smtClean="0"/>
              <a:t>Primeras verdaderas empresas franquiciadas mexicanas :</a:t>
            </a:r>
          </a:p>
          <a:p>
            <a:pPr marL="0" indent="0">
              <a:buNone/>
            </a:pPr>
            <a:r>
              <a:rPr lang="es-ES" sz="3200" dirty="0" smtClean="0"/>
              <a:t>	Michel </a:t>
            </a:r>
            <a:r>
              <a:rPr lang="es-ES" sz="3200" dirty="0" smtClean="0"/>
              <a:t>Domit</a:t>
            </a:r>
            <a:r>
              <a:rPr lang="es-ES" sz="3200" dirty="0" smtClean="0"/>
              <a:t> (1980), </a:t>
            </a:r>
            <a:r>
              <a:rPr lang="es-ES" sz="3200" dirty="0" smtClean="0"/>
              <a:t>Makfreeze</a:t>
            </a:r>
            <a:r>
              <a:rPr lang="es-ES" sz="3200" dirty="0" smtClean="0"/>
              <a:t> (1991) y </a:t>
            </a:r>
            <a:r>
              <a:rPr lang="es-ES" sz="3200" dirty="0" smtClean="0"/>
              <a:t>Hawaiian</a:t>
            </a:r>
            <a:r>
              <a:rPr lang="es-ES" sz="3200" dirty="0" smtClean="0"/>
              <a:t> Paradise (1993)</a:t>
            </a:r>
          </a:p>
          <a:p>
            <a:r>
              <a:rPr lang="es-ES" sz="3200" dirty="0" smtClean="0"/>
              <a:t> Empresas franquiciadas francesas presentas en México :</a:t>
            </a:r>
          </a:p>
          <a:p>
            <a:pPr marL="0" indent="0">
              <a:buNone/>
            </a:pPr>
            <a:r>
              <a:rPr lang="es-ES" sz="3200" dirty="0" smtClean="0"/>
              <a:t>	La </a:t>
            </a:r>
            <a:r>
              <a:rPr lang="es-ES" sz="3200" dirty="0" smtClean="0"/>
              <a:t>brasseria</a:t>
            </a:r>
            <a:r>
              <a:rPr lang="es-ES" sz="3200" dirty="0" smtClean="0"/>
              <a:t> </a:t>
            </a:r>
            <a:r>
              <a:rPr lang="es-ES" sz="3200" dirty="0" smtClean="0"/>
              <a:t>Lipp</a:t>
            </a:r>
            <a:r>
              <a:rPr lang="es-ES" sz="3200" dirty="0" smtClean="0"/>
              <a:t> y el restaurante Mezzo Di Pasta</a:t>
            </a:r>
          </a:p>
          <a:p>
            <a:pPr marL="0" indent="0">
              <a:buNone/>
            </a:pPr>
            <a:r>
              <a:rPr lang="es-ES" sz="3200" dirty="0" smtClean="0"/>
              <a:t>	</a:t>
            </a:r>
          </a:p>
          <a:p>
            <a:endParaRPr lang="es-ES" dirty="0"/>
          </a:p>
        </p:txBody>
      </p:sp>
      <p:pic>
        <p:nvPicPr>
          <p:cNvPr id="4" name="Image 3" descr="michel_dom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2924944"/>
            <a:ext cx="2526084" cy="15156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smtClean="0"/>
              <a:t>Argentina</a:t>
            </a:r>
            <a:endParaRPr lang="fr-FR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988840"/>
            <a:ext cx="4932040" cy="4572000"/>
          </a:xfrm>
        </p:spPr>
        <p:txBody>
          <a:bodyPr>
            <a:normAutofit fontScale="55000" lnSpcReduction="20000"/>
          </a:bodyPr>
          <a:lstStyle/>
          <a:p>
            <a:r>
              <a:rPr lang="es-ES" sz="3200" dirty="0" smtClean="0"/>
              <a:t>Leyes sobre franquicias : sistema de normas diversas</a:t>
            </a:r>
          </a:p>
          <a:p>
            <a:endParaRPr lang="es-ES" sz="3200" dirty="0" smtClean="0"/>
          </a:p>
          <a:p>
            <a:r>
              <a:rPr lang="es-ES" sz="3200" dirty="0" smtClean="0"/>
              <a:t>El sistema existe desde 35 anos,</a:t>
            </a:r>
          </a:p>
          <a:p>
            <a:pPr marL="0" indent="0">
              <a:buNone/>
            </a:pPr>
            <a:endParaRPr lang="es-ES" sz="3200" dirty="0" smtClean="0"/>
          </a:p>
          <a:p>
            <a:r>
              <a:rPr lang="es-ES" sz="3200" dirty="0" smtClean="0"/>
              <a:t>Los actividades de franquicias representan 2% del PIB</a:t>
            </a:r>
          </a:p>
          <a:p>
            <a:pPr marL="0" indent="0">
              <a:buNone/>
            </a:pPr>
            <a:endParaRPr lang="es-ES" sz="3200" dirty="0" smtClean="0"/>
          </a:p>
          <a:p>
            <a:r>
              <a:rPr lang="es-ES" sz="3200" dirty="0" smtClean="0"/>
              <a:t>140 marcas tienen franquicias al extranjero, presentas en 46 países,</a:t>
            </a:r>
          </a:p>
          <a:p>
            <a:pPr marL="0" indent="0">
              <a:buNone/>
            </a:pPr>
            <a:endParaRPr lang="es-ES" sz="3200" dirty="0" smtClean="0"/>
          </a:p>
          <a:p>
            <a:r>
              <a:rPr lang="es-ES" sz="3200" dirty="0" smtClean="0"/>
              <a:t>Franquicias más rentables : </a:t>
            </a:r>
            <a:r>
              <a:rPr lang="es-ES" sz="3200" dirty="0" smtClean="0"/>
              <a:t>Laverrap</a:t>
            </a:r>
            <a:r>
              <a:rPr lang="es-ES" sz="3200" dirty="0" smtClean="0"/>
              <a:t> y </a:t>
            </a:r>
            <a:r>
              <a:rPr lang="es-ES" sz="3200" dirty="0" smtClean="0"/>
              <a:t>Grido</a:t>
            </a:r>
            <a:r>
              <a:rPr lang="es-ES" sz="3200" dirty="0" smtClean="0"/>
              <a:t>.</a:t>
            </a:r>
          </a:p>
          <a:p>
            <a:pPr marL="0" indent="0">
              <a:buNone/>
            </a:pPr>
            <a:endParaRPr lang="es-ES" sz="3200" dirty="0" smtClean="0"/>
          </a:p>
          <a:p>
            <a:r>
              <a:rPr lang="es-ES" sz="3200" dirty="0" smtClean="0"/>
              <a:t>Franquicias más conocidas : Mc </a:t>
            </a:r>
            <a:r>
              <a:rPr lang="es-ES" sz="3200" dirty="0" smtClean="0"/>
              <a:t>Donald’s</a:t>
            </a:r>
            <a:r>
              <a:rPr lang="es-ES" sz="3200" dirty="0" smtClean="0"/>
              <a:t>, </a:t>
            </a:r>
            <a:r>
              <a:rPr lang="es-ES" sz="3200" dirty="0" smtClean="0"/>
              <a:t>Havanna</a:t>
            </a:r>
            <a:r>
              <a:rPr lang="es-ES" sz="3200" dirty="0" smtClean="0"/>
              <a:t>, El Noble Repulgue, </a:t>
            </a:r>
            <a:r>
              <a:rPr lang="es-ES" sz="3200" dirty="0" smtClean="0"/>
              <a:t>Freddo</a:t>
            </a:r>
            <a:r>
              <a:rPr lang="es-ES" sz="3200" dirty="0" smtClean="0"/>
              <a:t> y el Café Martínez.</a:t>
            </a:r>
            <a:endParaRPr lang="es-ES" sz="3200" dirty="0" smtClean="0"/>
          </a:p>
        </p:txBody>
      </p:sp>
      <p:pic>
        <p:nvPicPr>
          <p:cNvPr id="4" name="Image 3" descr="havan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332656"/>
            <a:ext cx="1976690" cy="1440160"/>
          </a:xfrm>
          <a:prstGeom prst="rect">
            <a:avLst/>
          </a:prstGeom>
        </p:spPr>
      </p:pic>
      <p:pic>
        <p:nvPicPr>
          <p:cNvPr id="5" name="Image 4" descr="Not_20120625_642696_G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0" y="2132856"/>
            <a:ext cx="4286250" cy="40538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860032" y="6309320"/>
            <a:ext cx="413995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4860032" y="6309320"/>
            <a:ext cx="4680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 smtClean="0"/>
              <a:t>Repartición de las empresas Argentinas exportadoras</a:t>
            </a:r>
            <a:endParaRPr lang="es-ES" sz="1200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smtClean="0"/>
              <a:t>Guatemala</a:t>
            </a:r>
            <a:endParaRPr lang="fr-FR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628800"/>
            <a:ext cx="8147248" cy="3490408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200 Marcas en Guatemala :</a:t>
            </a:r>
          </a:p>
          <a:p>
            <a:pPr>
              <a:buNone/>
            </a:pPr>
            <a:r>
              <a:rPr lang="es-ES" dirty="0" smtClean="0"/>
              <a:t>	 35 locales que representan el 18% de la totalidad</a:t>
            </a:r>
          </a:p>
          <a:p>
            <a:r>
              <a:rPr lang="es-ES" dirty="0" smtClean="0"/>
              <a:t>Un sector que genera trabajo ~100 000 empleos</a:t>
            </a:r>
          </a:p>
          <a:p>
            <a:r>
              <a:rPr lang="es-ES" dirty="0" smtClean="0"/>
              <a:t>Un sector en cual las franquicias son la mas desarrolladas : los servicios </a:t>
            </a:r>
          </a:p>
          <a:p>
            <a:endParaRPr lang="es-ES" dirty="0"/>
          </a:p>
        </p:txBody>
      </p:sp>
      <p:pic>
        <p:nvPicPr>
          <p:cNvPr id="4" name="Image 3" descr="Franquici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4869160"/>
            <a:ext cx="6048672" cy="18146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smtClean="0"/>
              <a:t>Venezuela</a:t>
            </a:r>
            <a:endParaRPr lang="fr-FR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556792"/>
            <a:ext cx="5266928" cy="5445224"/>
          </a:xfrm>
        </p:spPr>
        <p:txBody>
          <a:bodyPr>
            <a:normAutofit fontScale="47500" lnSpcReduction="20000"/>
          </a:bodyPr>
          <a:lstStyle/>
          <a:p>
            <a:r>
              <a:rPr lang="es-ES" sz="3800" dirty="0" smtClean="0"/>
              <a:t>Primeras empresas franquiciadas extranjeras :</a:t>
            </a:r>
          </a:p>
          <a:p>
            <a:pPr marL="0" indent="0">
              <a:buNone/>
            </a:pPr>
            <a:r>
              <a:rPr lang="es-ES" sz="3800" dirty="0" smtClean="0"/>
              <a:t>	Kentucky Frieda Chichen (KFC) a finales de los años 1970</a:t>
            </a:r>
          </a:p>
          <a:p>
            <a:pPr marL="0" indent="0">
              <a:buNone/>
            </a:pPr>
            <a:r>
              <a:rPr lang="es-ES" sz="3800" dirty="0" smtClean="0"/>
              <a:t>	Burger King en 1980 y Pizza Hutu en 1982</a:t>
            </a:r>
          </a:p>
          <a:p>
            <a:r>
              <a:rPr lang="es-ES" sz="3800" dirty="0" smtClean="0"/>
              <a:t>Primeras empresas franquiciadas venezolanas :</a:t>
            </a:r>
          </a:p>
          <a:p>
            <a:pPr marL="0" indent="0">
              <a:buNone/>
            </a:pPr>
            <a:r>
              <a:rPr lang="es-ES" sz="3800" dirty="0" smtClean="0"/>
              <a:t>	Chipis Burger en 1994, Don Taco en 1995,  Churro manía en1997</a:t>
            </a:r>
          </a:p>
          <a:p>
            <a:r>
              <a:rPr lang="es-ES" sz="3800" dirty="0" smtClean="0"/>
              <a:t>Unos 50% de las centrales de franquicias establecidas en el país son venezolanas</a:t>
            </a:r>
          </a:p>
          <a:p>
            <a:r>
              <a:rPr lang="es-ES" sz="3800" dirty="0" smtClean="0"/>
              <a:t>Unos 38% son originarias de Estados Unidos y Canadá</a:t>
            </a:r>
          </a:p>
          <a:p>
            <a:r>
              <a:rPr lang="es-ES" sz="3800" dirty="0" smtClean="0"/>
              <a:t>Los 12% restante provienen de Sudamérica y Europa.</a:t>
            </a:r>
          </a:p>
          <a:p>
            <a:r>
              <a:rPr lang="es-ES" sz="3800" dirty="0" smtClean="0"/>
              <a:t>235 empresas franquiciadas 2.000 unidades franquiciadas, 80.000 empleos directos y 160.000 empleos indirectos</a:t>
            </a:r>
          </a:p>
          <a:p>
            <a:endParaRPr lang="es-ES" dirty="0"/>
          </a:p>
        </p:txBody>
      </p:sp>
      <p:pic>
        <p:nvPicPr>
          <p:cNvPr id="4" name="Image 3" descr="profranquici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2420888"/>
            <a:ext cx="3737196" cy="238030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64088" y="4941168"/>
            <a:ext cx="331236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5436096" y="4941168"/>
            <a:ext cx="3312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err="1" smtClean="0"/>
              <a:t>Associacion</a:t>
            </a:r>
            <a:r>
              <a:rPr lang="fr-FR" sz="1200" i="1" dirty="0" smtClean="0"/>
              <a:t> de </a:t>
            </a:r>
            <a:r>
              <a:rPr lang="fr-FR" sz="1200" i="1" dirty="0" err="1" smtClean="0"/>
              <a:t>camara</a:t>
            </a:r>
            <a:r>
              <a:rPr lang="fr-FR" sz="1200" i="1" dirty="0" smtClean="0"/>
              <a:t> de </a:t>
            </a:r>
            <a:r>
              <a:rPr lang="fr-FR" sz="1200" i="1" dirty="0" err="1" smtClean="0"/>
              <a:t>franquicias</a:t>
            </a:r>
            <a:endParaRPr lang="fr-FR" sz="12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err="1" smtClean="0"/>
              <a:t>Perù</a:t>
            </a:r>
            <a:endParaRPr lang="fr-FR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3346392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s-ES" sz="3200" dirty="0" smtClean="0"/>
              <a:t>Falta de legislación clara de las franquicias</a:t>
            </a:r>
          </a:p>
          <a:p>
            <a:pPr marL="0" indent="0" algn="just">
              <a:buNone/>
            </a:pPr>
            <a:r>
              <a:rPr lang="es-ES" sz="3200" dirty="0" smtClean="0"/>
              <a:t>	</a:t>
            </a:r>
            <a:r>
              <a:rPr lang="es-ES" sz="2800" dirty="0" smtClean="0"/>
              <a:t>Falta de seguridad y de garantías </a:t>
            </a:r>
          </a:p>
          <a:p>
            <a:pPr marL="0" indent="0" algn="just">
              <a:buNone/>
            </a:pPr>
            <a:endParaRPr lang="es-ES" sz="2400" dirty="0" smtClean="0"/>
          </a:p>
          <a:p>
            <a:pPr algn="just"/>
            <a:r>
              <a:rPr lang="es-ES" sz="3200" dirty="0" smtClean="0"/>
              <a:t>Existe desde 1993</a:t>
            </a:r>
          </a:p>
          <a:p>
            <a:pPr algn="just"/>
            <a:endParaRPr lang="es-ES" sz="3200" dirty="0" smtClean="0"/>
          </a:p>
          <a:p>
            <a:pPr algn="just"/>
            <a:r>
              <a:rPr lang="es-ES" sz="3200" dirty="0" smtClean="0"/>
              <a:t>Pero representa una oportunidad por los occidentales en contra de la crisis:</a:t>
            </a:r>
          </a:p>
          <a:p>
            <a:pPr marL="0" indent="0" algn="just">
              <a:buNone/>
            </a:pPr>
            <a:r>
              <a:rPr lang="es-ES" sz="3200" dirty="0" smtClean="0"/>
              <a:t>	</a:t>
            </a:r>
            <a:r>
              <a:rPr lang="es-ES" sz="2800" dirty="0" smtClean="0"/>
              <a:t>Francia, España</a:t>
            </a:r>
          </a:p>
          <a:p>
            <a:pPr marL="0" indent="0" algn="just">
              <a:buNone/>
            </a:pPr>
            <a:endParaRPr lang="es-ES" sz="3200" dirty="0" smtClean="0"/>
          </a:p>
          <a:p>
            <a:pPr algn="just"/>
            <a:r>
              <a:rPr lang="es-ES" sz="3200" dirty="0" smtClean="0"/>
              <a:t>Nuevo mercado que se desarrolla</a:t>
            </a:r>
          </a:p>
          <a:p>
            <a:pPr marL="0" indent="0" algn="just">
              <a:buNone/>
            </a:pPr>
            <a:r>
              <a:rPr lang="es-ES" sz="2800" dirty="0" smtClean="0"/>
              <a:t>	Permitir la concurrencia y la competitividad</a:t>
            </a:r>
          </a:p>
          <a:p>
            <a:endParaRPr lang="es-ES" dirty="0"/>
          </a:p>
        </p:txBody>
      </p:sp>
      <p:pic>
        <p:nvPicPr>
          <p:cNvPr id="4" name="Image 3" descr="ar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4725144"/>
            <a:ext cx="3528392" cy="1940616"/>
          </a:xfrm>
          <a:prstGeom prst="rect">
            <a:avLst/>
          </a:prstGeom>
        </p:spPr>
      </p:pic>
      <p:sp>
        <p:nvSpPr>
          <p:cNvPr id="5" name="Rectangle avec flèche vers la droite 4"/>
          <p:cNvSpPr/>
          <p:nvPr/>
        </p:nvSpPr>
        <p:spPr>
          <a:xfrm>
            <a:off x="467544" y="5085184"/>
            <a:ext cx="2016224" cy="1296144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539552" y="5301208"/>
            <a:ext cx="12961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Repartición de las franquicias</a:t>
            </a:r>
            <a:endParaRPr lang="es-E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err="1" smtClean="0"/>
              <a:t>Ecuador</a:t>
            </a:r>
            <a:endParaRPr lang="fr-FR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82808"/>
            <a:ext cx="5482952" cy="4572000"/>
          </a:xfrm>
        </p:spPr>
        <p:txBody>
          <a:bodyPr>
            <a:normAutofit fontScale="62500" lnSpcReduction="20000"/>
          </a:bodyPr>
          <a:lstStyle/>
          <a:p>
            <a:r>
              <a:rPr lang="es-ES" sz="3200" dirty="0" smtClean="0"/>
              <a:t>Las franquicias empezaron con MARTINZING, empresa de servicio de lavado en seco</a:t>
            </a:r>
          </a:p>
          <a:p>
            <a:pPr marL="0" indent="0">
              <a:buNone/>
            </a:pPr>
            <a:endParaRPr lang="es-ES" sz="3200" dirty="0" smtClean="0"/>
          </a:p>
          <a:p>
            <a:r>
              <a:rPr lang="es-ES" sz="3200" dirty="0" smtClean="0"/>
              <a:t>Llego a Ecuador el 8 de marzo de 1967</a:t>
            </a:r>
          </a:p>
          <a:p>
            <a:pPr marL="0" indent="0">
              <a:buNone/>
            </a:pPr>
            <a:endParaRPr lang="es-ES" sz="3200" dirty="0" smtClean="0"/>
          </a:p>
          <a:p>
            <a:r>
              <a:rPr lang="es-ES" sz="3200" dirty="0" smtClean="0"/>
              <a:t>Otras empresas extranjeras que llegaron a Ecuador :</a:t>
            </a:r>
          </a:p>
          <a:p>
            <a:pPr marL="0" indent="0">
              <a:buNone/>
            </a:pPr>
            <a:r>
              <a:rPr lang="es-ES" sz="3200" dirty="0" smtClean="0"/>
              <a:t>	Kentucky </a:t>
            </a:r>
            <a:r>
              <a:rPr lang="es-ES" sz="3200" dirty="0" err="1" smtClean="0"/>
              <a:t>Fried</a:t>
            </a:r>
            <a:r>
              <a:rPr lang="es-ES" sz="3200" dirty="0" smtClean="0"/>
              <a:t> </a:t>
            </a:r>
            <a:r>
              <a:rPr lang="es-ES" sz="3200" dirty="0" err="1" smtClean="0"/>
              <a:t>Chicken</a:t>
            </a:r>
            <a:r>
              <a:rPr lang="es-ES" sz="3200" dirty="0" smtClean="0"/>
              <a:t> (KFC) en 1975, Pizza </a:t>
            </a:r>
            <a:r>
              <a:rPr lang="es-ES" sz="3200" dirty="0" err="1" smtClean="0"/>
              <a:t>Hut</a:t>
            </a:r>
            <a:r>
              <a:rPr lang="es-ES" sz="3200" dirty="0" smtClean="0"/>
              <a:t> en 1982, Burger King en 1986 y McDonald’s en 1997</a:t>
            </a:r>
          </a:p>
          <a:p>
            <a:pPr marL="0" indent="0">
              <a:buNone/>
            </a:pPr>
            <a:endParaRPr lang="es-ES" sz="3200" dirty="0" smtClean="0"/>
          </a:p>
          <a:p>
            <a:r>
              <a:rPr lang="es-ES" sz="3200" dirty="0" smtClean="0"/>
              <a:t>Algunos ejemplos de franquicias ecuatorianas: </a:t>
            </a:r>
            <a:r>
              <a:rPr lang="es-ES" sz="3200" dirty="0" err="1" smtClean="0"/>
              <a:t>Disensa</a:t>
            </a:r>
            <a:r>
              <a:rPr lang="es-ES" sz="3200" dirty="0" smtClean="0"/>
              <a:t>, Farmacias Cruz Azul, Pañaleras </a:t>
            </a:r>
            <a:r>
              <a:rPr lang="es-ES" sz="3200" dirty="0" err="1" smtClean="0"/>
              <a:t>Pototín</a:t>
            </a:r>
            <a:r>
              <a:rPr lang="es-ES" sz="3200" dirty="0" smtClean="0"/>
              <a:t>, Yogurt Persa…</a:t>
            </a:r>
            <a:endParaRPr lang="es-ES" dirty="0" smtClean="0"/>
          </a:p>
          <a:p>
            <a:endParaRPr lang="es-ES" dirty="0"/>
          </a:p>
        </p:txBody>
      </p:sp>
      <p:pic>
        <p:nvPicPr>
          <p:cNvPr id="4" name="Image 3" descr="4011442748_3e598a3d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1988840"/>
            <a:ext cx="2989298" cy="1929885"/>
          </a:xfrm>
          <a:prstGeom prst="rect">
            <a:avLst/>
          </a:prstGeom>
        </p:spPr>
      </p:pic>
      <p:pic>
        <p:nvPicPr>
          <p:cNvPr id="5" name="Image 4" descr="LOGOLETRE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4581128"/>
            <a:ext cx="3514899" cy="723441"/>
          </a:xfrm>
          <a:prstGeom prst="rect">
            <a:avLst/>
          </a:prstGeom>
        </p:spPr>
      </p:pic>
      <p:sp>
        <p:nvSpPr>
          <p:cNvPr id="6" name="Pensées 5"/>
          <p:cNvSpPr/>
          <p:nvPr/>
        </p:nvSpPr>
        <p:spPr>
          <a:xfrm>
            <a:off x="6444208" y="620688"/>
            <a:ext cx="2520280" cy="93610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804248" y="908720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err="1" smtClean="0"/>
              <a:t>Empresas</a:t>
            </a:r>
            <a:r>
              <a:rPr lang="fr-FR" sz="1400" i="1" dirty="0" smtClean="0"/>
              <a:t> locales</a:t>
            </a:r>
            <a:endParaRPr lang="fr-FR" sz="1400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smtClean="0"/>
              <a:t>Bolivia</a:t>
            </a:r>
            <a:endParaRPr lang="fr-FR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88840"/>
            <a:ext cx="5698976" cy="4465968"/>
          </a:xfrm>
        </p:spPr>
        <p:txBody>
          <a:bodyPr>
            <a:normAutofit fontScale="55000" lnSpcReduction="20000"/>
          </a:bodyPr>
          <a:lstStyle/>
          <a:p>
            <a:r>
              <a:rPr lang="es-ES" sz="3600" dirty="0" smtClean="0"/>
              <a:t>No realmente tiene leyes sobre las franquicias</a:t>
            </a:r>
          </a:p>
          <a:p>
            <a:pPr marL="0" indent="0">
              <a:buNone/>
            </a:pPr>
            <a:r>
              <a:rPr lang="es-ES" sz="3600" dirty="0" smtClean="0"/>
              <a:t>	</a:t>
            </a:r>
            <a:r>
              <a:rPr lang="es-ES" sz="3200" dirty="0" smtClean="0"/>
              <a:t>contrato en función de las características y interés de las empresas</a:t>
            </a:r>
          </a:p>
          <a:p>
            <a:pPr marL="0" indent="0">
              <a:buNone/>
            </a:pPr>
            <a:endParaRPr lang="es-ES" sz="3200" dirty="0" smtClean="0"/>
          </a:p>
          <a:p>
            <a:r>
              <a:rPr lang="es-ES" sz="3600" dirty="0" smtClean="0"/>
              <a:t>Región de Santa Cruz la más desarrollada del país.</a:t>
            </a:r>
          </a:p>
          <a:p>
            <a:pPr marL="0" indent="0">
              <a:buNone/>
            </a:pPr>
            <a:endParaRPr lang="es-ES" sz="3600" dirty="0" smtClean="0"/>
          </a:p>
          <a:p>
            <a:r>
              <a:rPr lang="es-ES" sz="3600" dirty="0" smtClean="0"/>
              <a:t>« un país con une cultura de café »</a:t>
            </a:r>
          </a:p>
          <a:p>
            <a:pPr marL="0" indent="0">
              <a:buNone/>
            </a:pPr>
            <a:r>
              <a:rPr lang="es-ES" sz="3600" dirty="0" smtClean="0"/>
              <a:t>	</a:t>
            </a:r>
            <a:r>
              <a:rPr lang="es-ES" sz="3200" dirty="0" smtClean="0"/>
              <a:t>Starbucks</a:t>
            </a:r>
          </a:p>
          <a:p>
            <a:pPr marL="0" indent="0">
              <a:buNone/>
            </a:pPr>
            <a:r>
              <a:rPr lang="es-ES" sz="3200" dirty="0" smtClean="0"/>
              <a:t>	Juan Valdez </a:t>
            </a:r>
          </a:p>
          <a:p>
            <a:pPr marL="0" indent="0">
              <a:buNone/>
            </a:pPr>
            <a:endParaRPr lang="es-ES" sz="3200" dirty="0" smtClean="0"/>
          </a:p>
          <a:p>
            <a:r>
              <a:rPr lang="es-ES" sz="3600" dirty="0" smtClean="0"/>
              <a:t>El mercado Boliviano casi no es desarrollado : oportunidad por los empresas.</a:t>
            </a:r>
          </a:p>
          <a:p>
            <a:endParaRPr lang="es-ES" dirty="0"/>
          </a:p>
        </p:txBody>
      </p:sp>
      <p:pic>
        <p:nvPicPr>
          <p:cNvPr id="4" name="Image 3" descr="dutch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1844824"/>
            <a:ext cx="3061820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 descr="17172_g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4653136"/>
            <a:ext cx="3024336" cy="1748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ZoneTexte 5"/>
          <p:cNvSpPr txBox="1"/>
          <p:nvPr/>
        </p:nvSpPr>
        <p:spPr>
          <a:xfrm>
            <a:off x="5796136" y="4221088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una</a:t>
            </a:r>
            <a:r>
              <a:rPr lang="fr-FR" sz="12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fr-FR" sz="12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cultura</a:t>
            </a:r>
            <a:r>
              <a:rPr lang="fr-FR" sz="12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de café</a:t>
            </a:r>
            <a:endParaRPr lang="fr-FR" sz="12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En conclusión …</a:t>
            </a:r>
            <a:endParaRPr lang="es-E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sz="3200" dirty="0" smtClean="0"/>
              <a:t>El sistema de franquicia latino americano se desarrolla en América Latina</a:t>
            </a:r>
          </a:p>
          <a:p>
            <a:endParaRPr lang="es-ES" sz="3200" dirty="0" smtClean="0"/>
          </a:p>
          <a:p>
            <a:r>
              <a:rPr lang="es-ES" sz="3200" dirty="0" smtClean="0"/>
              <a:t>Gracia de este expansión, los países se desarrollan más rápidamente</a:t>
            </a:r>
          </a:p>
          <a:p>
            <a:endParaRPr lang="es-ES" sz="3200" dirty="0" smtClean="0"/>
          </a:p>
          <a:p>
            <a:r>
              <a:rPr lang="es-ES" sz="3200" dirty="0" smtClean="0"/>
              <a:t>La crisis Europea se ha vuelto un mercado para América del Sur</a:t>
            </a:r>
          </a:p>
          <a:p>
            <a:endParaRPr lang="es-ES" sz="3200" dirty="0" smtClean="0"/>
          </a:p>
          <a:p>
            <a:r>
              <a:rPr lang="es-ES" sz="3200" dirty="0" smtClean="0"/>
              <a:t>No hay tantas leyes como en Europa 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118</TotalTime>
  <Words>364</Words>
  <Application>Microsoft Office PowerPoint</Application>
  <PresentationFormat>Affichage à l'écran (4:3)</PresentationFormat>
  <Paragraphs>107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Century Gothic</vt:lpstr>
      <vt:lpstr>Verdana</vt:lpstr>
      <vt:lpstr>Wingdings 2</vt:lpstr>
      <vt:lpstr>Verve</vt:lpstr>
      <vt:lpstr>Las franquicias en América Latina</vt:lpstr>
      <vt:lpstr>Sumario</vt:lpstr>
      <vt:lpstr>Porcentaje de franquicias locales o extranjeras por país.</vt:lpstr>
      <vt:lpstr>Colombia</vt:lpstr>
      <vt:lpstr>Mexico</vt:lpstr>
      <vt:lpstr>Argentina</vt:lpstr>
      <vt:lpstr>Guatemala</vt:lpstr>
      <vt:lpstr>Venezuela</vt:lpstr>
      <vt:lpstr>Perù</vt:lpstr>
      <vt:lpstr>Ecuador</vt:lpstr>
      <vt:lpstr>Bolivia</vt:lpstr>
      <vt:lpstr>En conclusión 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franquicias en America Latina</dc:title>
  <dc:creator>Manon Quesada</dc:creator>
  <cp:lastModifiedBy>User</cp:lastModifiedBy>
  <cp:revision>15</cp:revision>
  <dcterms:created xsi:type="dcterms:W3CDTF">2014-11-23T17:00:58Z</dcterms:created>
  <dcterms:modified xsi:type="dcterms:W3CDTF">2014-11-26T15:17:26Z</dcterms:modified>
</cp:coreProperties>
</file>