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0" r:id="rId3"/>
    <p:sldId id="257" r:id="rId4"/>
    <p:sldId id="263" r:id="rId5"/>
    <p:sldId id="260" r:id="rId6"/>
    <p:sldId id="258" r:id="rId7"/>
    <p:sldId id="259" r:id="rId8"/>
    <p:sldId id="264" r:id="rId9"/>
    <p:sldId id="261" r:id="rId10"/>
    <p:sldId id="262" r:id="rId11"/>
    <p:sldId id="267" r:id="rId12"/>
    <p:sldId id="268" r:id="rId13"/>
    <p:sldId id="269" r:id="rId14"/>
    <p:sldId id="265" r:id="rId15"/>
    <p:sldId id="271" r:id="rId16"/>
    <p:sldId id="266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71" autoAdjust="0"/>
  </p:normalViewPr>
  <p:slideViewPr>
    <p:cSldViewPr>
      <p:cViewPr>
        <p:scale>
          <a:sx n="70" d="100"/>
          <a:sy n="70" d="100"/>
        </p:scale>
        <p:origin x="-130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AF70272-894C-4300-990C-15239AE71F6E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80BC9BA-71CE-4214-8728-3D315CCCCC8D}" type="datetimeFigureOut">
              <a:rPr lang="fr-FR" smtClean="0"/>
              <a:t>08/11/2014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ericasquarterly.org/node/3787" TargetMode="External"/><Relationship Id="rId2" Type="http://schemas.openxmlformats.org/officeDocument/2006/relationships/hyperlink" Target="http://www.policia.gov.co/imagenes_ponal/dijin/revista_criminalidad/vol50_2/04luch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heguardian.com/environment/gallery/2008/may/21/endangeredhabitats.fores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s-ES" sz="7200" dirty="0" smtClean="0">
                <a:solidFill>
                  <a:schemeClr val="accent1">
                    <a:lumMod val="75000"/>
                  </a:schemeClr>
                </a:solidFill>
              </a:rPr>
              <a:t>Colombia</a:t>
            </a:r>
            <a:r>
              <a:rPr lang="es-ES" sz="7200" dirty="0" smtClean="0"/>
              <a:t>,</a:t>
            </a:r>
            <a:br>
              <a:rPr lang="es-ES" sz="7200" dirty="0" smtClean="0"/>
            </a:br>
            <a:r>
              <a:rPr lang="es-ES" sz="7200" dirty="0" smtClean="0"/>
              <a:t>un actor mayor en la producción de drogas</a:t>
            </a:r>
            <a:endParaRPr lang="es-ES" sz="7200" dirty="0"/>
          </a:p>
        </p:txBody>
      </p:sp>
    </p:spTree>
    <p:extLst>
      <p:ext uri="{BB962C8B-B14F-4D97-AF65-F5344CB8AC3E}">
        <p14:creationId xmlns:p14="http://schemas.microsoft.com/office/powerpoint/2010/main" val="381558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400" b="1" dirty="0" smtClean="0">
                <a:solidFill>
                  <a:schemeClr val="accent1">
                    <a:lumMod val="75000"/>
                  </a:schemeClr>
                </a:solidFill>
              </a:rPr>
              <a:t>SUMARIO</a:t>
            </a:r>
            <a:endParaRPr lang="fr-FR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601862" y="1265027"/>
            <a:ext cx="633670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Introducción </a:t>
            </a:r>
            <a:endParaRPr lang="es-ES" sz="2400" dirty="0" smtClean="0"/>
          </a:p>
          <a:p>
            <a:endParaRPr lang="fr-FR" sz="2400" dirty="0"/>
          </a:p>
          <a:p>
            <a:pPr marL="400050" indent="-400050">
              <a:buAutoNum type="romanUcPeriod"/>
            </a:pPr>
            <a:r>
              <a:rPr lang="es-AR" sz="2400" dirty="0" smtClean="0"/>
              <a:t>Primera parte</a:t>
            </a:r>
          </a:p>
          <a:p>
            <a:r>
              <a:rPr lang="es-AR" sz="2400" dirty="0" smtClean="0"/>
              <a:t>	a) </a:t>
            </a:r>
            <a:r>
              <a:rPr lang="es-AR" sz="2400" dirty="0"/>
              <a:t>L</a:t>
            </a:r>
            <a:r>
              <a:rPr lang="es-AR" sz="2400" dirty="0" smtClean="0"/>
              <a:t>as </a:t>
            </a:r>
            <a:r>
              <a:rPr lang="es-AR" sz="2400" dirty="0"/>
              <a:t>zonas de cultura de la </a:t>
            </a:r>
            <a:r>
              <a:rPr lang="es-AR" sz="2400" dirty="0" smtClean="0"/>
              <a:t>coca</a:t>
            </a:r>
          </a:p>
          <a:p>
            <a:r>
              <a:rPr lang="es-AR" sz="2400" dirty="0" smtClean="0"/>
              <a:t>	b) </a:t>
            </a:r>
            <a:r>
              <a:rPr lang="es-AR" sz="2400" dirty="0"/>
              <a:t>L</a:t>
            </a:r>
            <a:r>
              <a:rPr lang="es-AR" sz="2400" dirty="0" smtClean="0"/>
              <a:t>os </a:t>
            </a:r>
            <a:r>
              <a:rPr lang="es-AR" sz="2400" dirty="0"/>
              <a:t>impactos </a:t>
            </a:r>
            <a:r>
              <a:rPr lang="es-AR" sz="2400" dirty="0" smtClean="0"/>
              <a:t>económicos y los </a:t>
            </a:r>
            <a:r>
              <a:rPr lang="es-AR" sz="2400" dirty="0"/>
              <a:t>actores </a:t>
            </a:r>
            <a:endParaRPr lang="es-AR" sz="2400" dirty="0" smtClean="0"/>
          </a:p>
          <a:p>
            <a:r>
              <a:rPr lang="es-AR" sz="2400" dirty="0"/>
              <a:t>	</a:t>
            </a:r>
            <a:r>
              <a:rPr lang="es-AR" sz="2400" dirty="0" smtClean="0"/>
              <a:t>c) Los clientes</a:t>
            </a:r>
          </a:p>
          <a:p>
            <a:endParaRPr lang="es-AR" sz="2400" dirty="0"/>
          </a:p>
          <a:p>
            <a:endParaRPr lang="es-AR" sz="2400" dirty="0" smtClean="0"/>
          </a:p>
          <a:p>
            <a:r>
              <a:rPr lang="es-AR" sz="2400" dirty="0" smtClean="0"/>
              <a:t>II. Segunda parte</a:t>
            </a:r>
          </a:p>
          <a:p>
            <a:r>
              <a:rPr lang="es-AR" sz="2400" dirty="0"/>
              <a:t>	</a:t>
            </a:r>
            <a:r>
              <a:rPr lang="es-AR" sz="2400" dirty="0" smtClean="0"/>
              <a:t>a) </a:t>
            </a:r>
            <a:r>
              <a:rPr lang="es-ES" sz="2400" dirty="0" smtClean="0"/>
              <a:t>Impactos medioambientales</a:t>
            </a:r>
          </a:p>
          <a:p>
            <a:r>
              <a:rPr lang="fr-FR" sz="2400" dirty="0"/>
              <a:t>	</a:t>
            </a:r>
            <a:r>
              <a:rPr lang="fr-FR" sz="2400" dirty="0" smtClean="0"/>
              <a:t>b) La </a:t>
            </a:r>
            <a:r>
              <a:rPr lang="es-ES" sz="2400" dirty="0" smtClean="0"/>
              <a:t>creación </a:t>
            </a:r>
            <a:r>
              <a:rPr lang="es-ES" sz="2400" dirty="0"/>
              <a:t>de violencia </a:t>
            </a:r>
            <a:endParaRPr lang="es-ES" sz="2400" dirty="0" smtClean="0"/>
          </a:p>
          <a:p>
            <a:r>
              <a:rPr lang="es-ES" sz="2400" dirty="0"/>
              <a:t>	</a:t>
            </a:r>
            <a:r>
              <a:rPr lang="es-ES" sz="2400" dirty="0" smtClean="0"/>
              <a:t>c) </a:t>
            </a:r>
            <a:r>
              <a:rPr lang="es-ES" sz="2400" dirty="0" smtClean="0"/>
              <a:t>La lucha contra el tráfico de cocaína en 	     Colombia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72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ttp://www.le-cartographe.net/jupgrade/images/stories/Images/mafia_colombi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92" y="188640"/>
            <a:ext cx="4968552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ZoneTexte 6"/>
          <p:cNvSpPr txBox="1"/>
          <p:nvPr/>
        </p:nvSpPr>
        <p:spPr>
          <a:xfrm>
            <a:off x="5940152" y="73334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Zonas de cultura de la cocaína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267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espacepolitique.revues.org/docannexe/image/691/img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326"/>
            <a:ext cx="7632848" cy="824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0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844824"/>
            <a:ext cx="7467600" cy="44196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4000" b="1" i="1" u="sng" dirty="0">
                <a:solidFill>
                  <a:schemeClr val="tx1"/>
                </a:solidFill>
              </a:rPr>
              <a:t>I</a:t>
            </a:r>
            <a:r>
              <a:rPr lang="es-ES" sz="4000" b="1" i="1" u="sng" dirty="0" smtClean="0">
                <a:solidFill>
                  <a:schemeClr val="tx1"/>
                </a:solidFill>
              </a:rPr>
              <a:t>mpacto económico : </a:t>
            </a:r>
          </a:p>
          <a:p>
            <a:endParaRPr lang="es-ES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3200" dirty="0" smtClean="0">
                <a:solidFill>
                  <a:schemeClr val="tx1"/>
                </a:solidFill>
              </a:rPr>
              <a:t>Este mercado aprovecha a un nombre </a:t>
            </a:r>
            <a:r>
              <a:rPr lang="es-ES" sz="3200" dirty="0" smtClean="0">
                <a:solidFill>
                  <a:schemeClr val="tx1"/>
                </a:solidFill>
              </a:rPr>
              <a:t>reducido </a:t>
            </a:r>
            <a:r>
              <a:rPr lang="es-ES" sz="3200" dirty="0" smtClean="0">
                <a:solidFill>
                  <a:schemeClr val="tx1"/>
                </a:solidFill>
              </a:rPr>
              <a:t>des personas que vuelven poderoso (políticos, funcionarios, personas que viven de este mercado)</a:t>
            </a:r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71600" y="404664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¿ </a:t>
            </a:r>
            <a:r>
              <a:rPr lang="es-ES" sz="2400" b="1" u="sng" dirty="0"/>
              <a:t>Cuáles </a:t>
            </a:r>
            <a:r>
              <a:rPr lang="es-AR" sz="2400" b="1" u="sng" dirty="0" smtClean="0"/>
              <a:t>son </a:t>
            </a:r>
            <a:r>
              <a:rPr lang="es-AR" sz="2400" b="1" u="sng" dirty="0"/>
              <a:t>los actores y los impactos económicos del mercado de cocaína en </a:t>
            </a:r>
            <a:r>
              <a:rPr lang="es-AR" sz="2400" b="1" u="sng" dirty="0" smtClean="0"/>
              <a:t>Colombia?</a:t>
            </a:r>
            <a:endParaRPr lang="es-AR" sz="2400" b="1" u="sng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02314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645333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AR" sz="2200" b="1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AR" sz="2200" b="1" dirty="0" smtClean="0">
                <a:solidFill>
                  <a:schemeClr val="tx1"/>
                </a:solidFill>
              </a:rPr>
              <a:t>-El dinero de los carteles : 5,5 % de PIB del país en 2009</a:t>
            </a:r>
          </a:p>
          <a:p>
            <a:pPr marL="0" indent="0">
              <a:buNone/>
            </a:pPr>
            <a:r>
              <a:rPr lang="es-AR" sz="2200" b="1" dirty="0" smtClean="0">
                <a:solidFill>
                  <a:schemeClr val="tx1"/>
                </a:solidFill>
              </a:rPr>
              <a:t>-Parte </a:t>
            </a:r>
            <a:r>
              <a:rPr lang="es-AR" sz="2200" b="1" dirty="0">
                <a:solidFill>
                  <a:schemeClr val="tx1"/>
                </a:solidFill>
              </a:rPr>
              <a:t>de trafico de </a:t>
            </a:r>
            <a:r>
              <a:rPr lang="es-AR" sz="2200" b="1" dirty="0" smtClean="0">
                <a:solidFill>
                  <a:schemeClr val="tx1"/>
                </a:solidFill>
              </a:rPr>
              <a:t>cocaína </a:t>
            </a:r>
            <a:r>
              <a:rPr lang="es-AR" sz="2200" b="1" dirty="0">
                <a:solidFill>
                  <a:schemeClr val="tx1"/>
                </a:solidFill>
              </a:rPr>
              <a:t>el la </a:t>
            </a:r>
            <a:r>
              <a:rPr lang="es-AR" sz="2200" b="1" dirty="0" smtClean="0">
                <a:solidFill>
                  <a:schemeClr val="tx1"/>
                </a:solidFill>
              </a:rPr>
              <a:t>economía </a:t>
            </a:r>
            <a:r>
              <a:rPr lang="es-AR" sz="2200" b="1" dirty="0">
                <a:solidFill>
                  <a:schemeClr val="tx1"/>
                </a:solidFill>
              </a:rPr>
              <a:t>nacional </a:t>
            </a:r>
            <a:r>
              <a:rPr lang="es-AR" sz="2200" b="1" dirty="0" smtClean="0">
                <a:solidFill>
                  <a:schemeClr val="tx1"/>
                </a:solidFill>
              </a:rPr>
              <a:t>en Colombia : 6,3     % en los anos 80 -&gt; 1% en 2010.</a:t>
            </a:r>
          </a:p>
          <a:p>
            <a:endParaRPr lang="es-AR" sz="2200" b="1" dirty="0">
              <a:solidFill>
                <a:schemeClr val="tx1"/>
              </a:solidFill>
            </a:endParaRPr>
          </a:p>
          <a:p>
            <a:r>
              <a:rPr lang="es-AR" b="1" i="1" u="sng" dirty="0" smtClean="0">
                <a:solidFill>
                  <a:schemeClr val="tx1"/>
                </a:solidFill>
              </a:rPr>
              <a:t>Los principales actores :</a:t>
            </a:r>
          </a:p>
          <a:p>
            <a:endParaRPr lang="es-AR" sz="2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AR" sz="2200" b="1" dirty="0" smtClean="0">
                <a:solidFill>
                  <a:schemeClr val="tx1"/>
                </a:solidFill>
              </a:rPr>
              <a:t>- los carteles (Medellín, Cali)</a:t>
            </a:r>
          </a:p>
          <a:p>
            <a:pPr marL="0" indent="0">
              <a:buNone/>
            </a:pPr>
            <a:r>
              <a:rPr lang="es-AR" sz="2200" b="1" dirty="0" smtClean="0">
                <a:solidFill>
                  <a:schemeClr val="tx1"/>
                </a:solidFill>
              </a:rPr>
              <a:t>- Los </a:t>
            </a:r>
            <a:r>
              <a:rPr lang="es-AR" sz="2200" b="1" dirty="0" smtClean="0">
                <a:solidFill>
                  <a:schemeClr val="tx1"/>
                </a:solidFill>
              </a:rPr>
              <a:t>bancos</a:t>
            </a:r>
          </a:p>
          <a:p>
            <a:pPr marL="0" indent="0">
              <a:buNone/>
            </a:pPr>
            <a:r>
              <a:rPr lang="es-AR" sz="2200" b="1" dirty="0" smtClean="0">
                <a:solidFill>
                  <a:schemeClr val="tx1"/>
                </a:solidFill>
              </a:rPr>
              <a:t>- Juegos </a:t>
            </a:r>
            <a:r>
              <a:rPr lang="es-AR" sz="2200" b="1" dirty="0" smtClean="0">
                <a:solidFill>
                  <a:schemeClr val="tx1"/>
                </a:solidFill>
              </a:rPr>
              <a:t>de azar</a:t>
            </a:r>
          </a:p>
          <a:p>
            <a:pPr marL="0" indent="0">
              <a:buNone/>
            </a:pPr>
            <a:r>
              <a:rPr lang="es-AR" sz="2200" b="1" dirty="0" smtClean="0">
                <a:solidFill>
                  <a:schemeClr val="tx1"/>
                </a:solidFill>
              </a:rPr>
              <a:t>- Hostelería</a:t>
            </a:r>
            <a:endParaRPr lang="es-AR" sz="2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AR" sz="2200" b="1" dirty="0" smtClean="0">
                <a:solidFill>
                  <a:schemeClr val="tx1"/>
                </a:solidFill>
              </a:rPr>
              <a:t>- Los </a:t>
            </a:r>
            <a:r>
              <a:rPr lang="es-AR" sz="2200" b="1" dirty="0" smtClean="0">
                <a:solidFill>
                  <a:schemeClr val="tx1"/>
                </a:solidFill>
              </a:rPr>
              <a:t>políticos </a:t>
            </a:r>
          </a:p>
          <a:p>
            <a:pPr marL="0" indent="0">
              <a:buNone/>
            </a:pPr>
            <a:r>
              <a:rPr lang="es-AR" sz="2400" b="1" dirty="0" smtClean="0">
                <a:solidFill>
                  <a:schemeClr val="tx1"/>
                </a:solidFill>
              </a:rPr>
              <a:t>- Comercio </a:t>
            </a:r>
            <a:r>
              <a:rPr lang="es-AR" sz="2400" b="1" dirty="0" smtClean="0">
                <a:solidFill>
                  <a:schemeClr val="tx1"/>
                </a:solidFill>
              </a:rPr>
              <a:t>informal</a:t>
            </a:r>
            <a:endParaRPr lang="fr-FR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400" b="1" dirty="0" smtClean="0">
                <a:solidFill>
                  <a:schemeClr val="tx1"/>
                </a:solidFill>
              </a:rPr>
              <a:t>- Personas pobres </a:t>
            </a:r>
            <a:endParaRPr lang="es-E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17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ES" sz="3200" b="1" dirty="0" smtClean="0">
                <a:solidFill>
                  <a:schemeClr val="tx1"/>
                </a:solidFill>
              </a:rPr>
              <a:t>Algunas personas : </a:t>
            </a:r>
          </a:p>
          <a:p>
            <a:endParaRPr lang="es-ES" sz="3200" dirty="0" smtClean="0">
              <a:solidFill>
                <a:schemeClr val="tx1"/>
              </a:solidFill>
            </a:endParaRPr>
          </a:p>
          <a:p>
            <a:r>
              <a:rPr lang="es-ES" sz="3200" dirty="0" smtClean="0">
                <a:solidFill>
                  <a:schemeClr val="tx1"/>
                </a:solidFill>
              </a:rPr>
              <a:t>Pablo Escobar : un hombre político en el cuarto des los representantes. Esta considerado como el « Robín de los bosques ».</a:t>
            </a:r>
          </a:p>
          <a:p>
            <a:endParaRPr lang="es-ES" sz="3200" dirty="0">
              <a:solidFill>
                <a:schemeClr val="tx1"/>
              </a:solidFill>
            </a:endParaRPr>
          </a:p>
          <a:p>
            <a:r>
              <a:rPr lang="es-ES" sz="3200" dirty="0" smtClean="0">
                <a:solidFill>
                  <a:schemeClr val="tx1"/>
                </a:solidFill>
              </a:rPr>
              <a:t>Roberto Pannunzi : </a:t>
            </a:r>
            <a:r>
              <a:rPr lang="es-ES" sz="3200" dirty="0" smtClean="0">
                <a:solidFill>
                  <a:schemeClr val="tx1"/>
                </a:solidFill>
              </a:rPr>
              <a:t>uno </a:t>
            </a:r>
            <a:r>
              <a:rPr lang="es-ES" sz="3200" dirty="0" smtClean="0">
                <a:solidFill>
                  <a:schemeClr val="tx1"/>
                </a:solidFill>
              </a:rPr>
              <a:t>de los mas grandes narcotraficantes.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4491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5.files.biography.com/image/upload/c_fill,dpr_1.0,g_face,h_300,q_80,w_300/MTIwNjA4NjM0MDU5OTgyMzQ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32048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52939" y="5371161"/>
            <a:ext cx="29523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Pablo Escobar</a:t>
            </a:r>
          </a:p>
          <a:p>
            <a:endParaRPr lang="fr-FR" dirty="0"/>
          </a:p>
        </p:txBody>
      </p:sp>
      <p:pic>
        <p:nvPicPr>
          <p:cNvPr id="1028" name="Picture 4" descr="http://www.independent.co.uk/incoming/article8696146.ece/alternates/w300/drugs-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0546"/>
            <a:ext cx="3595073" cy="479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012365" y="5377814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Roberto </a:t>
            </a:r>
            <a:r>
              <a:rPr lang="fr-FR" sz="2800" b="1" dirty="0" err="1" smtClean="0"/>
              <a:t>Pannunzi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71550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548680"/>
            <a:ext cx="7992888" cy="5616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b="1" u="sng" dirty="0" smtClean="0"/>
              <a:t>Principales clientes de cocaína : </a:t>
            </a:r>
          </a:p>
          <a:p>
            <a:endParaRPr lang="es-ES" sz="3200" dirty="0"/>
          </a:p>
          <a:p>
            <a:r>
              <a:rPr lang="es-AR" sz="3200" dirty="0"/>
              <a:t>Los </a:t>
            </a:r>
            <a:r>
              <a:rPr lang="es-AR" sz="3200" dirty="0" smtClean="0"/>
              <a:t>Estados </a:t>
            </a:r>
            <a:r>
              <a:rPr lang="es-AR" sz="3200" dirty="0"/>
              <a:t>U</a:t>
            </a:r>
            <a:r>
              <a:rPr lang="es-AR" sz="3200" dirty="0" smtClean="0"/>
              <a:t>nidos </a:t>
            </a:r>
            <a:endParaRPr lang="es-AR" sz="3200" dirty="0" smtClean="0"/>
          </a:p>
          <a:p>
            <a:r>
              <a:rPr lang="es-AR" sz="3200" dirty="0" smtClean="0"/>
              <a:t> </a:t>
            </a:r>
            <a:r>
              <a:rPr lang="es-AR" sz="3200" dirty="0"/>
              <a:t>E</a:t>
            </a:r>
            <a:r>
              <a:rPr lang="es-AR" sz="3200" dirty="0" smtClean="0"/>
              <a:t>l </a:t>
            </a:r>
            <a:r>
              <a:rPr lang="es-AR" sz="3200" dirty="0"/>
              <a:t>mundo « cokeccidental » </a:t>
            </a:r>
            <a:r>
              <a:rPr lang="es-AR" sz="3200" dirty="0" smtClean="0"/>
              <a:t>(</a:t>
            </a:r>
            <a:r>
              <a:rPr lang="es-AR" sz="3200" dirty="0"/>
              <a:t>los </a:t>
            </a:r>
            <a:r>
              <a:rPr lang="es-AR" sz="3200" dirty="0" smtClean="0"/>
              <a:t>jóvenes particularmente </a:t>
            </a:r>
            <a:r>
              <a:rPr lang="es-AR" sz="3200" dirty="0"/>
              <a:t>de la alta sociedad </a:t>
            </a:r>
            <a:r>
              <a:rPr lang="es-AR" sz="3200" dirty="0" smtClean="0"/>
              <a:t>)</a:t>
            </a:r>
          </a:p>
          <a:p>
            <a:endParaRPr lang="es-AR" sz="3200" dirty="0"/>
          </a:p>
          <a:p>
            <a:r>
              <a:rPr lang="es-AR" sz="3200" dirty="0"/>
              <a:t>L</a:t>
            </a:r>
            <a:r>
              <a:rPr lang="es-AR" sz="3200" dirty="0" smtClean="0"/>
              <a:t>as personas </a:t>
            </a:r>
            <a:r>
              <a:rPr lang="es-AR" sz="3200" dirty="0"/>
              <a:t>de </a:t>
            </a:r>
            <a:r>
              <a:rPr lang="es-AR" sz="3200" dirty="0" smtClean="0"/>
              <a:t>países </a:t>
            </a:r>
            <a:r>
              <a:rPr lang="es-AR" sz="3200" dirty="0"/>
              <a:t>subdesarrollados producen la </a:t>
            </a:r>
            <a:r>
              <a:rPr lang="es-AR" sz="3200" dirty="0" smtClean="0"/>
              <a:t>droga </a:t>
            </a:r>
            <a:r>
              <a:rPr lang="es-AR" sz="3200" dirty="0"/>
              <a:t>mientras que los gringos consumen para la fiesta y no para vivir.</a:t>
            </a:r>
            <a:endParaRPr lang="fr-FR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55770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04664"/>
            <a:ext cx="8640960" cy="5976664"/>
          </a:xfrm>
        </p:spPr>
        <p:txBody>
          <a:bodyPr>
            <a:normAutofit/>
          </a:bodyPr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carteles son los ganadores de este comercio:</a:t>
            </a:r>
          </a:p>
          <a:p>
            <a:endParaRPr lang="es-ES" dirty="0"/>
          </a:p>
          <a:p>
            <a:r>
              <a:rPr lang="es-AR" u="sng" dirty="0" smtClean="0"/>
              <a:t>En 2013 : </a:t>
            </a:r>
          </a:p>
          <a:p>
            <a:r>
              <a:rPr lang="es-AR" dirty="0" smtClean="0">
                <a:solidFill>
                  <a:srgbClr val="7030A0"/>
                </a:solidFill>
              </a:rPr>
              <a:t>compraban </a:t>
            </a:r>
            <a:r>
              <a:rPr lang="es-AR" dirty="0"/>
              <a:t>1,3 </a:t>
            </a:r>
            <a:r>
              <a:rPr lang="es-AR" dirty="0" smtClean="0"/>
              <a:t>dólares </a:t>
            </a:r>
            <a:r>
              <a:rPr lang="es-AR" dirty="0"/>
              <a:t>el kilo </a:t>
            </a:r>
            <a:r>
              <a:rPr lang="es-AR" dirty="0" smtClean="0"/>
              <a:t>de hojas </a:t>
            </a:r>
            <a:r>
              <a:rPr lang="es-AR" dirty="0"/>
              <a:t>de coca secadas a los campesinos.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r>
              <a:rPr lang="es-AR" dirty="0">
                <a:solidFill>
                  <a:srgbClr val="7030A0"/>
                </a:solidFill>
              </a:rPr>
              <a:t>vendían</a:t>
            </a:r>
            <a:r>
              <a:rPr lang="es-AR" dirty="0"/>
              <a:t> el kilo de </a:t>
            </a:r>
            <a:r>
              <a:rPr lang="es-AR" dirty="0" smtClean="0"/>
              <a:t>cocaína :</a:t>
            </a:r>
          </a:p>
          <a:p>
            <a:pPr>
              <a:buFontTx/>
              <a:buChar char="-"/>
            </a:pPr>
            <a:r>
              <a:rPr lang="es-AR" dirty="0" smtClean="0"/>
              <a:t>entre </a:t>
            </a:r>
            <a:r>
              <a:rPr lang="es-AR" dirty="0"/>
              <a:t>1500 y 3000 </a:t>
            </a:r>
            <a:r>
              <a:rPr lang="es-AR" dirty="0" smtClean="0"/>
              <a:t>dólares </a:t>
            </a:r>
            <a:r>
              <a:rPr lang="es-AR" dirty="0"/>
              <a:t>en </a:t>
            </a:r>
            <a:r>
              <a:rPr lang="es-AR" dirty="0" smtClean="0"/>
              <a:t>Columbia</a:t>
            </a:r>
          </a:p>
          <a:p>
            <a:pPr>
              <a:buFontTx/>
              <a:buChar char="-"/>
            </a:pPr>
            <a:r>
              <a:rPr lang="es-AR" dirty="0"/>
              <a:t>entre 10 000 y 12 000 </a:t>
            </a:r>
            <a:r>
              <a:rPr lang="es-AR" dirty="0" smtClean="0"/>
              <a:t>dólares en México</a:t>
            </a:r>
          </a:p>
          <a:p>
            <a:pPr>
              <a:buFontTx/>
              <a:buChar char="-"/>
            </a:pPr>
            <a:r>
              <a:rPr lang="es-AR" dirty="0" smtClean="0"/>
              <a:t>los </a:t>
            </a:r>
            <a:r>
              <a:rPr lang="es-AR" dirty="0"/>
              <a:t>Estados Unidos entre 17 000 y 36 000 </a:t>
            </a:r>
            <a:r>
              <a:rPr lang="es-AR" dirty="0" smtClean="0"/>
              <a:t>dólares.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08003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239000" cy="1143000"/>
          </a:xfrm>
        </p:spPr>
        <p:txBody>
          <a:bodyPr anchor="t"/>
          <a:lstStyle/>
          <a:p>
            <a:pPr algn="ctr"/>
            <a:r>
              <a:rPr lang="fr-FR" sz="4400" dirty="0" err="1">
                <a:solidFill>
                  <a:schemeClr val="accent1">
                    <a:lumMod val="75000"/>
                  </a:schemeClr>
                </a:solidFill>
              </a:rPr>
              <a:t>Impactos</a:t>
            </a:r>
            <a:r>
              <a:rPr lang="fr-FR" sz="4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4400" dirty="0" err="1" smtClean="0">
                <a:solidFill>
                  <a:schemeClr val="accent1">
                    <a:lumMod val="75000"/>
                  </a:schemeClr>
                </a:solidFill>
              </a:rPr>
              <a:t>medioambientales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4489080" cy="4896544"/>
          </a:xfrm>
        </p:spPr>
      </p:pic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5076056" y="1484784"/>
            <a:ext cx="3730752" cy="4821168"/>
          </a:xfrm>
        </p:spPr>
        <p:txBody>
          <a:bodyPr/>
          <a:lstStyle/>
          <a:p>
            <a:r>
              <a:rPr lang="es-ES" dirty="0"/>
              <a:t>Utilización herbicidas, plaguicida y abono</a:t>
            </a:r>
            <a:r>
              <a:rPr lang="fr-FR" dirty="0"/>
              <a:t>. </a:t>
            </a:r>
          </a:p>
          <a:p>
            <a:r>
              <a:rPr lang="es-ES" dirty="0"/>
              <a:t>P</a:t>
            </a:r>
            <a:r>
              <a:rPr lang="es-ES" dirty="0" smtClean="0"/>
              <a:t>roductos </a:t>
            </a:r>
            <a:r>
              <a:rPr lang="es-ES" dirty="0"/>
              <a:t>químicos tóxicos generalmente rechazados </a:t>
            </a:r>
            <a:r>
              <a:rPr lang="es-ES" dirty="0" smtClean="0"/>
              <a:t>en el medio ambiente </a:t>
            </a:r>
            <a:r>
              <a:rPr lang="es-ES" dirty="0"/>
              <a:t>sin precaución.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245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572378" cy="5040560"/>
          </a:xfrm>
        </p:spPr>
      </p:pic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5220072" y="404664"/>
            <a:ext cx="3658744" cy="5616624"/>
          </a:xfrm>
        </p:spPr>
        <p:txBody>
          <a:bodyPr/>
          <a:lstStyle/>
          <a:p>
            <a:r>
              <a:rPr lang="es-ES" dirty="0"/>
              <a:t>R</a:t>
            </a:r>
            <a:r>
              <a:rPr lang="es-ES" dirty="0" smtClean="0"/>
              <a:t>elocalización </a:t>
            </a:r>
            <a:r>
              <a:rPr lang="es-ES" dirty="0"/>
              <a:t>de la plantación sobre trozo de taladro </a:t>
            </a:r>
            <a:r>
              <a:rPr lang="es-ES" dirty="0" smtClean="0"/>
              <a:t>virgen.</a:t>
            </a:r>
          </a:p>
          <a:p>
            <a:r>
              <a:rPr lang="es-ES" dirty="0" smtClean="0"/>
              <a:t>Es todo el tiempo el mismo ciclo.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509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sz="3600" b="1" u="sng" dirty="0"/>
              <a:t>Creación de violencia </a:t>
            </a:r>
            <a:endParaRPr lang="fr-FR" sz="3600" b="1" u="sng" dirty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331640" y="1147343"/>
            <a:ext cx="705678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i="1" dirty="0"/>
              <a:t>Guerra entre </a:t>
            </a:r>
            <a:r>
              <a:rPr lang="es-ES" sz="2800" i="1" dirty="0" smtClean="0"/>
              <a:t>carteles</a:t>
            </a:r>
            <a:endParaRPr lang="fr-FR" sz="28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2000" dirty="0" smtClean="0"/>
              <a:t>Pablo </a:t>
            </a:r>
            <a:r>
              <a:rPr lang="es-ES" sz="2000" dirty="0" smtClean="0"/>
              <a:t>Escobar  </a:t>
            </a:r>
            <a:r>
              <a:rPr lang="es-ES" sz="2000" dirty="0"/>
              <a:t>subió un ejército de </a:t>
            </a:r>
            <a:r>
              <a:rPr lang="es-ES" sz="2000" dirty="0" smtClean="0"/>
              <a:t>sicarios.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sz="2000" dirty="0"/>
              <a:t>L</a:t>
            </a:r>
            <a:r>
              <a:rPr lang="es-ES" sz="2000" dirty="0" smtClean="0"/>
              <a:t>os </a:t>
            </a:r>
            <a:r>
              <a:rPr lang="es-ES" sz="2000" dirty="0"/>
              <a:t>dirigentes del Cartel de Cali empleaban a jubilados del Estado </a:t>
            </a:r>
            <a:r>
              <a:rPr lang="es-ES" sz="2000" dirty="0" smtClean="0"/>
              <a:t>corruptos. </a:t>
            </a:r>
            <a:endParaRPr lang="es-ES" sz="20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sz="2000" dirty="0" smtClean="0"/>
              <a:t>1988 : guerra </a:t>
            </a:r>
            <a:r>
              <a:rPr lang="es-ES" sz="2000" dirty="0"/>
              <a:t>entre ambos carteles principales </a:t>
            </a:r>
            <a:r>
              <a:rPr lang="es-ES" sz="2000" dirty="0" smtClean="0"/>
              <a:t>.</a:t>
            </a:r>
          </a:p>
          <a:p>
            <a:pPr lvl="1"/>
            <a:endParaRPr lang="es-ES" sz="20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s-ES" sz="2800" i="1" dirty="0"/>
              <a:t>Lucha contra las </a:t>
            </a:r>
            <a:r>
              <a:rPr lang="es-ES" sz="2800" i="1" dirty="0" smtClean="0"/>
              <a:t>autoridades</a:t>
            </a:r>
          </a:p>
          <a:p>
            <a:pPr lvl="2" indent="-457200">
              <a:buFont typeface="Wingdings" panose="05000000000000000000" pitchFamily="2" charset="2"/>
              <a:buChar char="ü"/>
            </a:pPr>
            <a:r>
              <a:rPr lang="es-ES" sz="2000" dirty="0"/>
              <a:t>los </a:t>
            </a:r>
            <a:r>
              <a:rPr lang="es-ES" sz="2000" dirty="0" smtClean="0"/>
              <a:t>laboratorios </a:t>
            </a:r>
            <a:r>
              <a:rPr lang="es-ES" sz="2000" dirty="0"/>
              <a:t>de transformación </a:t>
            </a:r>
            <a:r>
              <a:rPr lang="es-ES" sz="2000" dirty="0" smtClean="0"/>
              <a:t>: el </a:t>
            </a:r>
            <a:r>
              <a:rPr lang="es-ES" sz="2000" dirty="0"/>
              <a:t>objetivo </a:t>
            </a:r>
            <a:r>
              <a:rPr lang="es-ES" sz="2000" dirty="0" smtClean="0"/>
              <a:t>de </a:t>
            </a:r>
            <a:r>
              <a:rPr lang="es-ES" sz="2000" dirty="0"/>
              <a:t>las autoridades. </a:t>
            </a:r>
            <a:endParaRPr lang="es-ES" sz="2000" dirty="0" smtClean="0"/>
          </a:p>
          <a:p>
            <a:pPr lvl="2" indent="-457200">
              <a:buFont typeface="Wingdings" panose="05000000000000000000" pitchFamily="2" charset="2"/>
              <a:buChar char="ü"/>
            </a:pPr>
            <a:r>
              <a:rPr lang="es-ES" sz="2000" dirty="0"/>
              <a:t>15 noviembre de </a:t>
            </a:r>
            <a:r>
              <a:rPr lang="es-ES" sz="2000" dirty="0" smtClean="0"/>
              <a:t>1986 : emergencia </a:t>
            </a:r>
            <a:r>
              <a:rPr lang="es-ES" sz="2000" dirty="0"/>
              <a:t>del grupo “</a:t>
            </a:r>
            <a:r>
              <a:rPr lang="es-ES" sz="2000" b="1" i="1" dirty="0"/>
              <a:t>Extraditables</a:t>
            </a:r>
            <a:r>
              <a:rPr lang="es-ES" sz="2000" dirty="0"/>
              <a:t>”, la organización armada </a:t>
            </a:r>
            <a:r>
              <a:rPr lang="es-ES" sz="2000" dirty="0" smtClean="0"/>
              <a:t>clandestina.</a:t>
            </a:r>
            <a:r>
              <a:rPr lang="es-ES" sz="2800" i="1" dirty="0"/>
              <a:t>	</a:t>
            </a:r>
            <a:endParaRPr lang="fr-FR" sz="28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043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838200"/>
            <a:ext cx="7643192" cy="5543128"/>
          </a:xfrm>
        </p:spPr>
        <p:txBody>
          <a:bodyPr/>
          <a:lstStyle/>
          <a:p>
            <a:pPr algn="ctr"/>
            <a:r>
              <a:rPr lang="fr-FR" b="1" u="sng" dirty="0" smtClean="0"/>
              <a:t>La lucha contra el </a:t>
            </a:r>
            <a:r>
              <a:rPr lang="fr-FR" b="1" u="sng" dirty="0" err="1" smtClean="0"/>
              <a:t>tráfico</a:t>
            </a:r>
            <a:r>
              <a:rPr lang="fr-FR" b="1" u="sng" dirty="0" smtClean="0"/>
              <a:t> de </a:t>
            </a:r>
            <a:r>
              <a:rPr lang="fr-FR" b="1" u="sng" dirty="0" err="1" smtClean="0"/>
              <a:t>cocaína</a:t>
            </a:r>
            <a:r>
              <a:rPr lang="fr-FR" b="1" u="sng" dirty="0" smtClean="0"/>
              <a:t> en Columbia</a:t>
            </a:r>
          </a:p>
          <a:p>
            <a:endParaRPr lang="fr-FR" b="1" u="sng" dirty="0" smtClean="0"/>
          </a:p>
          <a:p>
            <a:endParaRPr lang="fr-FR" b="1" u="sng" dirty="0"/>
          </a:p>
          <a:p>
            <a:r>
              <a:rPr lang="fr-FR" sz="2000" dirty="0" err="1" smtClean="0"/>
              <a:t>Desde</a:t>
            </a:r>
            <a:r>
              <a:rPr lang="fr-FR" sz="2000" dirty="0" smtClean="0"/>
              <a:t> los </a:t>
            </a:r>
            <a:r>
              <a:rPr lang="es-ES" sz="2000" dirty="0" smtClean="0"/>
              <a:t>años </a:t>
            </a:r>
            <a:r>
              <a:rPr lang="fr-FR" sz="2000" dirty="0" smtClean="0">
                <a:solidFill>
                  <a:srgbClr val="7030A0"/>
                </a:solidFill>
              </a:rPr>
              <a:t>80</a:t>
            </a:r>
            <a:r>
              <a:rPr lang="fr-FR" sz="2000" dirty="0" smtClean="0"/>
              <a:t> </a:t>
            </a:r>
            <a:r>
              <a:rPr lang="fr-FR" sz="2000" dirty="0" smtClean="0"/>
              <a:t>Europa y </a:t>
            </a:r>
            <a:r>
              <a:rPr lang="fr-FR" sz="2000" dirty="0" err="1" smtClean="0"/>
              <a:t>Estados</a:t>
            </a:r>
            <a:r>
              <a:rPr lang="fr-FR" sz="2000" dirty="0" smtClean="0"/>
              <a:t> </a:t>
            </a:r>
          </a:p>
          <a:p>
            <a:pPr marL="0" indent="0">
              <a:buNone/>
            </a:pPr>
            <a:r>
              <a:rPr lang="fr-FR" sz="2000" dirty="0"/>
              <a:t> </a:t>
            </a:r>
            <a:r>
              <a:rPr lang="fr-FR" sz="2000" dirty="0" smtClean="0"/>
              <a:t>    </a:t>
            </a:r>
            <a:r>
              <a:rPr lang="fr-FR" sz="2000" dirty="0" err="1" smtClean="0"/>
              <a:t>Unidos</a:t>
            </a:r>
            <a:r>
              <a:rPr lang="fr-FR" sz="2000" dirty="0" smtClean="0"/>
              <a:t> </a:t>
            </a:r>
            <a:r>
              <a:rPr lang="fr-FR" sz="2000" dirty="0" err="1" smtClean="0"/>
              <a:t>ofrecen</a:t>
            </a:r>
            <a:r>
              <a:rPr lang="fr-FR" sz="2000" dirty="0" smtClean="0"/>
              <a:t> </a:t>
            </a:r>
            <a:r>
              <a:rPr lang="fr-FR" sz="2000" dirty="0" err="1" smtClean="0"/>
              <a:t>una</a:t>
            </a:r>
            <a:r>
              <a:rPr lang="fr-FR" sz="2000" dirty="0"/>
              <a:t> </a:t>
            </a:r>
            <a:r>
              <a:rPr lang="fr-FR" sz="2000" dirty="0" err="1">
                <a:solidFill>
                  <a:srgbClr val="7030A0"/>
                </a:solidFill>
              </a:rPr>
              <a:t>ayuda</a:t>
            </a:r>
            <a:r>
              <a:rPr lang="fr-FR" sz="2000" dirty="0">
                <a:solidFill>
                  <a:srgbClr val="7030A0"/>
                </a:solidFill>
              </a:rPr>
              <a:t> </a:t>
            </a:r>
            <a:r>
              <a:rPr lang="fr-FR" sz="2000" dirty="0" err="1">
                <a:solidFill>
                  <a:srgbClr val="7030A0"/>
                </a:solidFill>
              </a:rPr>
              <a:t>logística</a:t>
            </a:r>
            <a:r>
              <a:rPr lang="fr-FR" sz="2000" dirty="0">
                <a:solidFill>
                  <a:srgbClr val="7030A0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000" dirty="0" smtClean="0">
                <a:solidFill>
                  <a:srgbClr val="7030A0"/>
                </a:solidFill>
              </a:rPr>
              <a:t>     y </a:t>
            </a:r>
            <a:r>
              <a:rPr lang="fr-FR" sz="2000" dirty="0" err="1">
                <a:solidFill>
                  <a:srgbClr val="7030A0"/>
                </a:solidFill>
              </a:rPr>
              <a:t>financiera</a:t>
            </a:r>
            <a:r>
              <a:rPr lang="fr-FR" sz="2000" dirty="0">
                <a:solidFill>
                  <a:srgbClr val="7030A0"/>
                </a:solidFill>
              </a:rPr>
              <a:t> </a:t>
            </a:r>
            <a:endParaRPr lang="fr-FR" sz="2000" dirty="0" smtClean="0">
              <a:solidFill>
                <a:srgbClr val="7030A0"/>
              </a:solidFill>
            </a:endParaRPr>
          </a:p>
          <a:p>
            <a:r>
              <a:rPr lang="es-ES" sz="2000" dirty="0"/>
              <a:t>Policía </a:t>
            </a:r>
            <a:r>
              <a:rPr lang="es-ES" sz="2000" dirty="0" smtClean="0"/>
              <a:t>Nacional y Fuerzas Militares :</a:t>
            </a:r>
          </a:p>
          <a:p>
            <a:pPr lvl="1"/>
            <a:r>
              <a:rPr lang="es-ES" sz="1200" dirty="0"/>
              <a:t>cartel de </a:t>
            </a:r>
            <a:r>
              <a:rPr lang="es-ES" sz="1200" dirty="0" smtClean="0"/>
              <a:t>Medellín 1993 </a:t>
            </a:r>
            <a:r>
              <a:rPr lang="es-ES" sz="1200" dirty="0"/>
              <a:t>Pablo </a:t>
            </a:r>
            <a:r>
              <a:rPr lang="es-ES" sz="1200" dirty="0" smtClean="0"/>
              <a:t>Escobar</a:t>
            </a:r>
          </a:p>
          <a:p>
            <a:pPr lvl="1"/>
            <a:r>
              <a:rPr lang="es-ES" sz="1200" dirty="0" smtClean="0"/>
              <a:t>el </a:t>
            </a:r>
            <a:r>
              <a:rPr lang="es-ES" sz="1200" dirty="0"/>
              <a:t>de Cali </a:t>
            </a:r>
            <a:r>
              <a:rPr lang="es-ES" sz="1200" dirty="0" smtClean="0"/>
              <a:t>1995</a:t>
            </a:r>
          </a:p>
          <a:p>
            <a:pPr lvl="1"/>
            <a:r>
              <a:rPr lang="es-ES" sz="1200" dirty="0" smtClean="0"/>
              <a:t>el </a:t>
            </a:r>
            <a:r>
              <a:rPr lang="es-ES" sz="1200" dirty="0"/>
              <a:t>de la Costa </a:t>
            </a:r>
            <a:r>
              <a:rPr lang="es-ES" sz="1200" dirty="0" smtClean="0"/>
              <a:t>1997</a:t>
            </a:r>
          </a:p>
          <a:p>
            <a:pPr lvl="1"/>
            <a:r>
              <a:rPr lang="es-ES" sz="1200" dirty="0" smtClean="0"/>
              <a:t>el </a:t>
            </a:r>
            <a:r>
              <a:rPr lang="es-ES" sz="1200" dirty="0"/>
              <a:t>de Bogotá </a:t>
            </a:r>
            <a:endParaRPr lang="es-ES" sz="1200" dirty="0" smtClean="0"/>
          </a:p>
          <a:p>
            <a:pPr lvl="1"/>
            <a:r>
              <a:rPr lang="es-ES" sz="1200" dirty="0" smtClean="0"/>
              <a:t>el </a:t>
            </a:r>
            <a:r>
              <a:rPr lang="es-ES" sz="1200" dirty="0"/>
              <a:t>cartel del norte del Valle </a:t>
            </a:r>
            <a:r>
              <a:rPr lang="es-ES" sz="1200" dirty="0" smtClean="0"/>
              <a:t>2008 </a:t>
            </a:r>
            <a:endParaRPr lang="fr-FR" sz="1200" dirty="0" smtClean="0"/>
          </a:p>
          <a:p>
            <a:r>
              <a:rPr lang="fr-FR" sz="2000" dirty="0" smtClean="0"/>
              <a:t>Plan </a:t>
            </a:r>
            <a:r>
              <a:rPr lang="fr-FR" sz="2000" dirty="0" err="1" smtClean="0"/>
              <a:t>Colombia</a:t>
            </a:r>
            <a:r>
              <a:rPr lang="fr-FR" sz="2000" dirty="0" smtClean="0"/>
              <a:t> </a:t>
            </a:r>
            <a:r>
              <a:rPr lang="fr-FR" sz="2000" dirty="0" smtClean="0"/>
              <a:t>el </a:t>
            </a:r>
            <a:r>
              <a:rPr lang="es-ES" sz="2000" dirty="0"/>
              <a:t>19 de diciembre </a:t>
            </a:r>
            <a:endParaRPr lang="es-ES" sz="2000" dirty="0" smtClean="0"/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   del </a:t>
            </a:r>
            <a:r>
              <a:rPr lang="es-ES" sz="2000" dirty="0"/>
              <a:t>año </a:t>
            </a:r>
            <a:r>
              <a:rPr lang="es-ES" sz="2000" dirty="0">
                <a:solidFill>
                  <a:srgbClr val="7030A0"/>
                </a:solidFill>
              </a:rPr>
              <a:t>2000 </a:t>
            </a:r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algn="r"/>
            <a:endParaRPr lang="fr-FR" sz="2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45668"/>
            <a:ext cx="326863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66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5400" b="1" u="sng" dirty="0"/>
              <a:t>C</a:t>
            </a:r>
            <a:r>
              <a:rPr lang="es-AR" sz="5400" b="1" u="sng" dirty="0" smtClean="0"/>
              <a:t>onclusión</a:t>
            </a:r>
            <a:r>
              <a:rPr lang="es-AR" sz="4000" b="1" u="sng" dirty="0" smtClean="0"/>
              <a:t> </a:t>
            </a:r>
            <a:endParaRPr lang="fr-FR" sz="4000" u="sng" dirty="0"/>
          </a:p>
        </p:txBody>
      </p:sp>
      <p:sp>
        <p:nvSpPr>
          <p:cNvPr id="4" name="ZoneTexte 3"/>
          <p:cNvSpPr txBox="1"/>
          <p:nvPr/>
        </p:nvSpPr>
        <p:spPr>
          <a:xfrm>
            <a:off x="1763688" y="1556792"/>
            <a:ext cx="640871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dirty="0" smtClean="0"/>
              <a:t>El </a:t>
            </a:r>
            <a:r>
              <a:rPr lang="es-AR" sz="2800" dirty="0"/>
              <a:t>tráfico de cocaína </a:t>
            </a:r>
            <a:r>
              <a:rPr lang="es-AR" sz="2800" dirty="0" smtClean="0"/>
              <a:t>en </a:t>
            </a:r>
            <a:r>
              <a:rPr lang="es-AR" sz="2800" dirty="0" smtClean="0"/>
              <a:t>Colombia </a:t>
            </a:r>
            <a:r>
              <a:rPr lang="es-AR" sz="2800" dirty="0"/>
              <a:t>es un mercado muy complicado y antiguo </a:t>
            </a:r>
            <a:endParaRPr lang="es-AR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dirty="0"/>
              <a:t>L</a:t>
            </a:r>
            <a:r>
              <a:rPr lang="es-AR" sz="2800" dirty="0" smtClean="0"/>
              <a:t>as victimas luchan o </a:t>
            </a:r>
            <a:r>
              <a:rPr lang="es-AR" sz="2800" dirty="0"/>
              <a:t>se preocupan de este problema</a:t>
            </a:r>
            <a:endParaRPr lang="es-AR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dirty="0"/>
              <a:t>A</a:t>
            </a:r>
            <a:r>
              <a:rPr lang="es-AR" sz="2800" dirty="0" smtClean="0"/>
              <a:t>umenta </a:t>
            </a:r>
            <a:r>
              <a:rPr lang="es-AR" sz="2800" dirty="0"/>
              <a:t>las </a:t>
            </a:r>
            <a:r>
              <a:rPr lang="es-AR" sz="2800" dirty="0" smtClean="0"/>
              <a:t>violencias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FR" sz="3600" b="1" u="sng" dirty="0" err="1" smtClean="0"/>
              <a:t>Bibliografía</a:t>
            </a:r>
            <a:r>
              <a:rPr lang="fr-FR" sz="3600" b="1" u="sng" dirty="0" smtClean="0"/>
              <a:t/>
            </a:r>
            <a:br>
              <a:rPr lang="fr-FR" sz="3600" b="1" u="sng" dirty="0" smtClean="0"/>
            </a:br>
            <a:endParaRPr lang="fr-FR" sz="3600" b="1" u="sng" dirty="0" smtClean="0"/>
          </a:p>
          <a:p>
            <a:r>
              <a:rPr lang="fr-FR" sz="2000" dirty="0">
                <a:hlinkClick r:id="rId2"/>
              </a:rPr>
              <a:t>http://</a:t>
            </a:r>
            <a:r>
              <a:rPr lang="fr-FR" sz="2000" dirty="0" smtClean="0">
                <a:hlinkClick r:id="rId2"/>
              </a:rPr>
              <a:t>www.policia.gov.co/imagenes_ponal/dijin/revista_criminalidad/vol50_2/04lucha.pdf</a:t>
            </a:r>
            <a:endParaRPr lang="fr-FR" sz="2000" dirty="0" smtClean="0"/>
          </a:p>
          <a:p>
            <a:r>
              <a:rPr lang="fr-FR" sz="2000" dirty="0">
                <a:hlinkClick r:id="rId2"/>
              </a:rPr>
              <a:t>http://</a:t>
            </a:r>
            <a:r>
              <a:rPr lang="fr-FR" sz="2000" dirty="0" smtClean="0">
                <a:hlinkClick r:id="rId2"/>
              </a:rPr>
              <a:t>www.policia.gov.co/imagenes_ponal/dijin/revista_criminalidad/vol50_2/04lucha.pdf</a:t>
            </a:r>
            <a:endParaRPr lang="fr-FR" sz="2000" dirty="0" smtClean="0"/>
          </a:p>
          <a:p>
            <a:r>
              <a:rPr lang="fr-FR" sz="2000" dirty="0">
                <a:hlinkClick r:id="rId3"/>
              </a:rPr>
              <a:t>http://</a:t>
            </a:r>
            <a:r>
              <a:rPr lang="fr-FR" sz="2000" dirty="0" smtClean="0">
                <a:hlinkClick r:id="rId3"/>
              </a:rPr>
              <a:t>www.americasquarterly.org/node/3787</a:t>
            </a:r>
            <a:endParaRPr lang="fr-FR" sz="2000" dirty="0" smtClean="0"/>
          </a:p>
          <a:p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www.theguardian.com/environment/gallery/2008/may/21/endangeredhabitats.forests</a:t>
            </a:r>
            <a:endParaRPr lang="fr-FR" sz="2000" dirty="0" smtClean="0"/>
          </a:p>
          <a:p>
            <a:endParaRPr lang="fr-FR" sz="2000" dirty="0" smtClean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56841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iqu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thermiqu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iqu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TC101859868[[fn=Thermique]]</Template>
  <TotalTime>524</TotalTime>
  <Words>401</Words>
  <Application>Microsoft Office PowerPoint</Application>
  <PresentationFormat>Affichage à l'écran (4:3)</PresentationFormat>
  <Paragraphs>97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thermique</vt:lpstr>
      <vt:lpstr>Colombia, un actor mayor en la producción de drogas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Impactos medioambientales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Colombia, un actor mayor en la producción de drogas</dc:title>
  <dc:creator>Marine</dc:creator>
  <cp:lastModifiedBy>Mathilde</cp:lastModifiedBy>
  <cp:revision>38</cp:revision>
  <dcterms:created xsi:type="dcterms:W3CDTF">2014-10-28T12:50:07Z</dcterms:created>
  <dcterms:modified xsi:type="dcterms:W3CDTF">2014-11-08T13:02:49Z</dcterms:modified>
</cp:coreProperties>
</file>